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7" r:id="rId2"/>
    <p:sldId id="258" r:id="rId3"/>
    <p:sldId id="265" r:id="rId4"/>
    <p:sldId id="260" r:id="rId5"/>
    <p:sldId id="261" r:id="rId6"/>
    <p:sldId id="350" r:id="rId7"/>
    <p:sldId id="348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353" r:id="rId19"/>
    <p:sldId id="275" r:id="rId20"/>
    <p:sldId id="355" r:id="rId21"/>
    <p:sldId id="357" r:id="rId22"/>
    <p:sldId id="271" r:id="rId23"/>
    <p:sldId id="276" r:id="rId24"/>
    <p:sldId id="278" r:id="rId25"/>
    <p:sldId id="279" r:id="rId26"/>
    <p:sldId id="280" r:id="rId27"/>
    <p:sldId id="287" r:id="rId28"/>
    <p:sldId id="303" r:id="rId29"/>
    <p:sldId id="301" r:id="rId30"/>
    <p:sldId id="297" r:id="rId31"/>
    <p:sldId id="312" r:id="rId32"/>
    <p:sldId id="313" r:id="rId33"/>
    <p:sldId id="321" r:id="rId34"/>
    <p:sldId id="322" r:id="rId35"/>
    <p:sldId id="323" r:id="rId36"/>
    <p:sldId id="325" r:id="rId37"/>
    <p:sldId id="327" r:id="rId38"/>
    <p:sldId id="314" r:id="rId39"/>
    <p:sldId id="315" r:id="rId40"/>
    <p:sldId id="316" r:id="rId41"/>
    <p:sldId id="344" r:id="rId42"/>
    <p:sldId id="358" r:id="rId43"/>
    <p:sldId id="329" r:id="rId44"/>
    <p:sldId id="351" r:id="rId45"/>
    <p:sldId id="330" r:id="rId46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 Brayne" initials="CB" lastIdx="2" clrIdx="0">
    <p:extLst>
      <p:ext uri="{19B8F6BF-5375-455C-9EA6-DF929625EA0E}">
        <p15:presenceInfo xmlns:p15="http://schemas.microsoft.com/office/powerpoint/2012/main" userId="S-1-5-21-5324792-2045597335-422982141-10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70" autoAdjust="0"/>
    <p:restoredTop sz="94660"/>
  </p:normalViewPr>
  <p:slideViewPr>
    <p:cSldViewPr snapToGrid="0">
      <p:cViewPr varScale="1">
        <p:scale>
          <a:sx n="77" d="100"/>
          <a:sy n="77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5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464429566588186E-2"/>
          <c:y val="2.957476461235467E-2"/>
          <c:w val="0.91933749405859544"/>
          <c:h val="0.86858799533418229"/>
        </c:manualLayout>
      </c:layout>
      <c:barChart>
        <c:barDir val="col"/>
        <c:grouping val="percentStacked"/>
        <c:varyColors val="0"/>
        <c:ser>
          <c:idx val="3"/>
          <c:order val="0"/>
          <c:tx>
            <c:strRef>
              <c:f>Sheet1!$F$62</c:f>
              <c:strCache>
                <c:ptCount val="1"/>
                <c:pt idx="0">
                  <c:v>Diagnosed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%" sourceLinked="0"/>
            <c:spPr>
              <a:solidFill>
                <a:schemeClr val="accent5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Sheet1!$B$63:$B$64</c:f>
              <c:strCache>
                <c:ptCount val="2"/>
                <c:pt idx="0">
                  <c:v>Wave 1 (2009-2011)</c:v>
                </c:pt>
                <c:pt idx="1">
                  <c:v>Wave 2 (2011-2013)</c:v>
                </c:pt>
              </c:strCache>
            </c:strRef>
          </c:cat>
          <c:val>
            <c:numRef>
              <c:f>Sheet1!$F$63:$F$64</c:f>
              <c:numCache>
                <c:formatCode>General</c:formatCode>
                <c:ptCount val="2"/>
                <c:pt idx="0">
                  <c:v>0.34273199999999998</c:v>
                </c:pt>
                <c:pt idx="1">
                  <c:v>0.42324089999999998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0-453C-8DC8-8A9EC7ED1C8A}"/>
            </c:ext>
          </c:extLst>
        </c:ser>
        <c:ser>
          <c:idx val="2"/>
          <c:order val="1"/>
          <c:tx>
            <c:strRef>
              <c:f>Sheet1!$E$62</c:f>
              <c:strCache>
                <c:ptCount val="1"/>
                <c:pt idx="0">
                  <c:v>Referral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Sheet1!$B$63:$B$64</c:f>
              <c:strCache>
                <c:ptCount val="2"/>
                <c:pt idx="0">
                  <c:v>Wave 1 (2009-2011)</c:v>
                </c:pt>
                <c:pt idx="1">
                  <c:v>Wave 2 (2011-2013)</c:v>
                </c:pt>
              </c:strCache>
            </c:strRef>
          </c:cat>
          <c:val>
            <c:numRef>
              <c:f>Sheet1!$E$63:$E$64</c:f>
              <c:numCache>
                <c:formatCode>General</c:formatCode>
                <c:ptCount val="2"/>
                <c:pt idx="0">
                  <c:v>8.9970099999999997E-2</c:v>
                </c:pt>
                <c:pt idx="1">
                  <c:v>0.1007801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D0-453C-8DC8-8A9EC7ED1C8A}"/>
            </c:ext>
          </c:extLst>
        </c:ser>
        <c:ser>
          <c:idx val="1"/>
          <c:order val="2"/>
          <c:tx>
            <c:strRef>
              <c:f>Sheet1!$D$62</c:f>
              <c:strCache>
                <c:ptCount val="1"/>
                <c:pt idx="0">
                  <c:v>Compaint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Concern</a:t>
                    </a:r>
                    <a:r>
                      <a:rPr lang="en-US" baseline="0" dirty="0"/>
                      <a:t>, </a:t>
                    </a:r>
                    <a:fld id="{CB0E3F89-2ADE-4FDB-99CE-E1B2D74828F1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2D0-453C-8DC8-8A9EC7ED1C8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Concern</a:t>
                    </a:r>
                    <a:r>
                      <a:rPr lang="en-US" baseline="0" dirty="0"/>
                      <a:t>, </a:t>
                    </a:r>
                    <a:fld id="{ED4CCCE6-867B-497D-BA8E-F5314B5DFA76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2D0-453C-8DC8-8A9EC7ED1C8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Sheet1!$B$63:$B$64</c:f>
              <c:strCache>
                <c:ptCount val="2"/>
                <c:pt idx="0">
                  <c:v>Wave 1 (2009-2011)</c:v>
                </c:pt>
                <c:pt idx="1">
                  <c:v>Wave 2 (2011-2013)</c:v>
                </c:pt>
              </c:strCache>
            </c:strRef>
          </c:cat>
          <c:val>
            <c:numRef>
              <c:f>Sheet1!$D$63:$D$64</c:f>
              <c:numCache>
                <c:formatCode>General</c:formatCode>
                <c:ptCount val="2"/>
                <c:pt idx="0">
                  <c:v>0.1111003</c:v>
                </c:pt>
                <c:pt idx="1">
                  <c:v>0.1105252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D0-453C-8DC8-8A9EC7ED1C8A}"/>
            </c:ext>
          </c:extLst>
        </c:ser>
        <c:ser>
          <c:idx val="0"/>
          <c:order val="3"/>
          <c:tx>
            <c:strRef>
              <c:f>Sheet1!$C$62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rgbClr val="6E84A2">
                <a:alpha val="67843"/>
              </a:srgb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Sheet1!$B$63:$B$64</c:f>
              <c:strCache>
                <c:ptCount val="2"/>
                <c:pt idx="0">
                  <c:v>Wave 1 (2009-2011)</c:v>
                </c:pt>
                <c:pt idx="1">
                  <c:v>Wave 2 (2011-2013)</c:v>
                </c:pt>
              </c:strCache>
            </c:strRef>
          </c:cat>
          <c:val>
            <c:numRef>
              <c:f>Sheet1!$C$63:$C$64</c:f>
              <c:numCache>
                <c:formatCode>General</c:formatCode>
                <c:ptCount val="2"/>
                <c:pt idx="0">
                  <c:v>0.45619769999999998</c:v>
                </c:pt>
                <c:pt idx="1">
                  <c:v>0.3654539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D0-453C-8DC8-8A9EC7ED1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"/>
        <c:overlap val="100"/>
        <c:axId val="199042344"/>
        <c:axId val="148116384"/>
      </c:barChart>
      <c:catAx>
        <c:axId val="19904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2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116384"/>
        <c:crosses val="autoZero"/>
        <c:auto val="1"/>
        <c:lblAlgn val="ctr"/>
        <c:lblOffset val="100"/>
        <c:noMultiLvlLbl val="0"/>
      </c:catAx>
      <c:valAx>
        <c:axId val="148116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5E7594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99042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6-16T23:22:34.683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  <p:cm authorId="1" dt="2018-06-16T23:22:36.887" idx="2">
    <p:pos x="106" y="106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F87E9-2745-43AD-9F26-89F86CE9214D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6A325-A135-4318-AA83-8A6CFA6B3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998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2D2E2-8E40-4FE2-8A01-2CB96ECB9DF4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31408-24C1-47AC-9A0A-FDB0FF80A3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530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ahrc-eoe.nihr.ac.uk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4538"/>
            <a:ext cx="6618288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xfrm>
            <a:off x="904876" y="4716464"/>
            <a:ext cx="4987925" cy="4625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955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54C9F9-3916-9946-B29A-9F59154C30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91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EB0D-8E71-413D-B413-F986AC2DFDB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435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A85F-B1ED-6546-B563-EC419BEAD03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311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148E81-19C9-374C-A0D2-210CAE935B13}" type="slidenum">
              <a:rPr lang="en-GB"/>
              <a:pPr/>
              <a:t>13</a:t>
            </a:fld>
            <a:endParaRPr lang="en-GB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</p:spPr>
        <p:txBody>
          <a:bodyPr/>
          <a:lstStyle/>
          <a:p>
            <a:r>
              <a:rPr lang="en-US"/>
              <a:t>Insert Map here</a:t>
            </a:r>
          </a:p>
        </p:txBody>
      </p:sp>
    </p:spTree>
    <p:extLst>
      <p:ext uri="{BB962C8B-B14F-4D97-AF65-F5344CB8AC3E}">
        <p14:creationId xmlns:p14="http://schemas.microsoft.com/office/powerpoint/2010/main" val="3703823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cs typeface="宋体" charset="0"/>
            </a:endParaRP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6CB00C9-41BC-4046-B2DF-976CFA339676}" type="slidenum">
              <a:rPr lang="en-GB" sz="1200">
                <a:cs typeface="宋体" charset="0"/>
              </a:rPr>
              <a:pPr eaLnBrk="1" hangingPunct="1"/>
              <a:t>17</a:t>
            </a:fld>
            <a:endParaRPr lang="en-GB" sz="1200"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40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91BACC3-7987-484A-8AFB-90178545E472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0707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38188" indent="-738188" algn="just" defTabSz="4321175">
              <a:spcBef>
                <a:spcPts val="600"/>
              </a:spcBef>
              <a:defRPr/>
            </a:pPr>
            <a:r>
              <a:rPr lang="en-GB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Findings</a:t>
            </a:r>
          </a:p>
          <a:p>
            <a:pPr algn="just">
              <a:spcBef>
                <a:spcPts val="600"/>
              </a:spcBef>
              <a:defRPr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Findings contribute to the emerging understanding that late onset dementia is associated with a broad range of </a:t>
            </a:r>
            <a:r>
              <a:rPr lang="en-GB" dirty="0" err="1" smtClean="0">
                <a:solidFill>
                  <a:schemeClr val="tx2">
                    <a:lumMod val="75000"/>
                  </a:schemeClr>
                </a:solidFill>
              </a:rPr>
              <a:t>neuropathologies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 and anatomical regions. </a:t>
            </a:r>
            <a:r>
              <a:rPr lang="en-GB" dirty="0" err="1" smtClean="0">
                <a:solidFill>
                  <a:schemeClr val="tx2">
                    <a:lumMod val="75000"/>
                  </a:schemeClr>
                </a:solidFill>
              </a:rPr>
              <a:t>Gliosis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 and neuronal loss appear to play independent roles (when taking into account classic makers), as do a variety of pathologies within the brainstem. </a:t>
            </a:r>
            <a:endParaRPr lang="en-A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738188" indent="-738188" algn="just" defTabSz="4321175">
              <a:spcBef>
                <a:spcPts val="600"/>
              </a:spcBef>
              <a:defRPr/>
            </a:pPr>
            <a:r>
              <a:rPr lang="en-GB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Findings</a:t>
            </a:r>
          </a:p>
          <a:p>
            <a:pPr algn="just">
              <a:spcBef>
                <a:spcPts val="600"/>
              </a:spcBef>
              <a:defRPr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Findings contribute to the emerging understanding that late onset dementia is associated with a broad range of </a:t>
            </a:r>
            <a:r>
              <a:rPr lang="en-GB" dirty="0" err="1" smtClean="0">
                <a:solidFill>
                  <a:schemeClr val="tx2">
                    <a:lumMod val="75000"/>
                  </a:schemeClr>
                </a:solidFill>
              </a:rPr>
              <a:t>neuropathologies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 and anatomical regions. </a:t>
            </a:r>
            <a:r>
              <a:rPr lang="en-GB" dirty="0" err="1" smtClean="0">
                <a:solidFill>
                  <a:schemeClr val="tx2">
                    <a:lumMod val="75000"/>
                  </a:schemeClr>
                </a:solidFill>
              </a:rPr>
              <a:t>Gliosis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 and neuronal loss appear to play independent roles (when taking into account classic makers), as do a variety of pathologies within the brainstem. </a:t>
            </a:r>
            <a:endParaRPr lang="en-AU" smtClean="0">
              <a:solidFill>
                <a:schemeClr val="tx2">
                  <a:lumMod val="75000"/>
                </a:schemeClr>
              </a:solidFill>
            </a:endParaRPr>
          </a:p>
          <a:p>
            <a:pPr marL="738188" indent="-738188" algn="just" defTabSz="4321175">
              <a:spcBef>
                <a:spcPts val="600"/>
              </a:spcBef>
              <a:defRPr/>
            </a:pPr>
            <a:r>
              <a:rPr lang="en-GB" b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Methods</a:t>
            </a:r>
            <a:endParaRPr lang="en-GB" b="1" dirty="0" smtClean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The sample was drawn from the Epidemiological </a:t>
            </a:r>
            <a:r>
              <a:rPr lang="en-GB" dirty="0" err="1" smtClean="0">
                <a:solidFill>
                  <a:schemeClr val="tx2">
                    <a:lumMod val="75000"/>
                  </a:schemeClr>
                </a:solidFill>
              </a:rPr>
              <a:t>CLInicoPathological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 Studies in Europe (</a:t>
            </a:r>
            <a:r>
              <a:rPr lang="en-GB" dirty="0" err="1" smtClean="0">
                <a:solidFill>
                  <a:schemeClr val="tx2">
                    <a:lumMod val="75000"/>
                  </a:schemeClr>
                </a:solidFill>
              </a:rPr>
              <a:t>EClipSE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) project (www.eclipsestudy.eu) which is a harmonisation of population-based autopsy and clinical data (in this case, the MRC Cognitive Function and Ageing Study and the City of Cambridge over-75 Cohort).  </a:t>
            </a:r>
          </a:p>
          <a:p>
            <a:pPr algn="just">
              <a:spcBef>
                <a:spcPts val="600"/>
              </a:spcBef>
              <a:defRPr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627 individuals aged 71-103 years, 55% clinically demented at death.  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BF88AE-B830-4EA1-A304-5DAE558DBABC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99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1B1460-5DE3-4F86-BBF5-081D59F8262B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388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Seven risk factors for dementia</a:t>
            </a:r>
            <a:endParaRPr lang="en-GB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Modelling work undertaken by researchers within the </a:t>
            </a:r>
            <a:r>
              <a:rPr lang="en-GB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NIHR Collaborative Leadership in Applied Research and Care East of England (CLAHRC EoE) </a:t>
            </a:r>
            <a:r>
              <a:rPr lang="en-GB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updated the potential proportion of dementia in the population that might be prevented through tackling seven risk factors. This exercise led to an estimate of 30% of cases being associated with one or more of these risks (Lancet Neurology 2014).</a:t>
            </a:r>
          </a:p>
          <a:p>
            <a:endParaRPr lang="en-GB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9D844-1854-3A45-BE3A-A9F0F5842CC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714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388415" y="993449"/>
            <a:ext cx="4019459" cy="34034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37146" y="4725936"/>
            <a:ext cx="4728938" cy="377636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charset="0"/>
              <a:buNone/>
            </a:pPr>
            <a:r>
              <a:rPr lang="en-GB">
                <a:latin typeface="Arial" charset="0"/>
                <a:cs typeface="msgothic" charset="0"/>
              </a:rPr>
              <a:t>Changes in salt intake as measured by 24 h urinary sodium excretion (UNa), blood pressure, stroke and ischaemic heart disease (IHD) mortality in England from 2003 to 2011. *p&lt;0.05, ***p&lt;0.001 for trend.</a:t>
            </a:r>
          </a:p>
        </p:txBody>
      </p:sp>
    </p:spTree>
    <p:extLst>
      <p:ext uri="{BB962C8B-B14F-4D97-AF65-F5344CB8AC3E}">
        <p14:creationId xmlns:p14="http://schemas.microsoft.com/office/powerpoint/2010/main" val="2693238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148E81-19C9-374C-A0D2-210CAE935B13}" type="slidenum">
              <a:rPr lang="en-GB"/>
              <a:pPr/>
              <a:t>26</a:t>
            </a:fld>
            <a:endParaRPr lang="en-GB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</p:spPr>
        <p:txBody>
          <a:bodyPr/>
          <a:lstStyle/>
          <a:p>
            <a:r>
              <a:rPr lang="en-US"/>
              <a:t>Insert Map here</a:t>
            </a:r>
          </a:p>
        </p:txBody>
      </p:sp>
    </p:spTree>
    <p:extLst>
      <p:ext uri="{BB962C8B-B14F-4D97-AF65-F5344CB8AC3E}">
        <p14:creationId xmlns:p14="http://schemas.microsoft.com/office/powerpoint/2010/main" val="3767070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EB0D-8E71-413D-B413-F986AC2DFDB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85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EB0D-8E71-413D-B413-F986AC2DFDB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29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EB0D-8E71-413D-B413-F986AC2DFDB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947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086E2-BA7B-47C8-8A61-5F54371F971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88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D144-6773-4421-A184-E6DDBD5D0DF0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9374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 smtClean="0">
                <a:ea typeface="ＭＳ Ｐゴシック" pitchFamily="34" charset="-128"/>
              </a:rPr>
              <a:t>Using </a:t>
            </a:r>
            <a:r>
              <a:rPr lang="nl-NL" dirty="0" err="1" smtClean="0">
                <a:ea typeface="ＭＳ Ｐゴシック" pitchFamily="34" charset="-128"/>
              </a:rPr>
              <a:t>an</a:t>
            </a:r>
            <a:r>
              <a:rPr lang="nl-NL" dirty="0" smtClean="0">
                <a:ea typeface="ＭＳ Ｐゴシック" pitchFamily="34" charset="-128"/>
              </a:rPr>
              <a:t> </a:t>
            </a:r>
            <a:r>
              <a:rPr lang="nl-NL" dirty="0" err="1" smtClean="0">
                <a:ea typeface="ＭＳ Ｐゴシック" pitchFamily="34" charset="-128"/>
              </a:rPr>
              <a:t>interactive</a:t>
            </a:r>
            <a:r>
              <a:rPr lang="nl-NL" dirty="0" smtClean="0">
                <a:ea typeface="ＭＳ Ｐゴシック" pitchFamily="34" charset="-128"/>
              </a:rPr>
              <a:t> internet </a:t>
            </a:r>
            <a:r>
              <a:rPr lang="nl-NL" dirty="0" err="1" smtClean="0">
                <a:ea typeface="ＭＳ Ｐゴシック" pitchFamily="34" charset="-128"/>
              </a:rPr>
              <a:t>intervention</a:t>
            </a:r>
            <a:endParaRPr lang="nl-NL" dirty="0" smtClean="0">
              <a:ea typeface="ＭＳ Ｐゴシック" pitchFamily="34" charset="-128"/>
            </a:endParaRPr>
          </a:p>
        </p:txBody>
      </p:sp>
      <p:sp>
        <p:nvSpPr>
          <p:cNvPr id="962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78E32A-A547-4863-9F7B-1204D30F7A79}" type="slidenum">
              <a:rPr lang="en-US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466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 txBox="1">
            <a:spLocks noGrp="1" noChangeArrowheads="1"/>
          </p:cNvSpPr>
          <p:nvPr/>
        </p:nvSpPr>
        <p:spPr bwMode="auto">
          <a:xfrm>
            <a:off x="3849899" y="9429910"/>
            <a:ext cx="2946189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6EA5499-C769-4A0D-BEF2-48E91CF6A1C8}" type="slidenum">
              <a:rPr lang="nl-NL" sz="1200">
                <a:latin typeface="Calibri" pitchFamily="34" charset="0"/>
              </a:rPr>
              <a:pPr algn="r"/>
              <a:t>40</a:t>
            </a:fld>
            <a:endParaRPr lang="nl-NL" sz="1200">
              <a:latin typeface="Calibri" pitchFamily="34" charset="0"/>
            </a:endParaRPr>
          </a:p>
        </p:txBody>
      </p:sp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baseline="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5406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85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969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8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48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97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8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84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927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19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542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DCC7579-6571-C849-A921-AFD38E903AF2}" type="datetimeFigureOut">
              <a:rPr lang="en-GB"/>
              <a:pPr>
                <a:defRPr/>
              </a:pPr>
              <a:t>17/06/2019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9DC04-EFE7-4B45-9FB0-02BBD89D1B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147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077C4-4D5F-43A3-82A7-49CA58C177B1}" type="datetimeFigureOut">
              <a:rPr lang="en-GB"/>
              <a:pPr>
                <a:defRPr/>
              </a:pPr>
              <a:t>17/06/2019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BA480-881A-40E4-94E7-04E52BDDF1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7527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BA8DC-BD13-44D6-926E-DABD5335CE8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27D7B-A2E9-4A4B-8611-3EBE9B67314C}" type="datetimeFigureOut">
              <a:rPr lang="en-US"/>
              <a:pPr>
                <a:defRPr/>
              </a:pPr>
              <a:t>6/17/2019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D3C1F-AD69-4F9C-921F-1EC831AD7B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5BDFA-FAE2-4B72-AF87-BB6C7E0CAF1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ED306-1DBE-4D23-8F16-6B7587292F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9498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7877661" cy="6867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1458967" y="2467672"/>
            <a:ext cx="5180667" cy="2790283"/>
          </a:xfrm>
        </p:spPr>
        <p:txBody>
          <a:bodyPr>
            <a:normAutofit/>
          </a:bodyPr>
          <a:lstStyle>
            <a:lvl1pPr algn="ctr">
              <a:lnSpc>
                <a:spcPts val="3968"/>
              </a:lnSpc>
              <a:defRPr sz="3809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 14/16pt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DA4A6D-DED9-42C5-A648-700287CA7B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7870041" y="0"/>
            <a:ext cx="4315952" cy="396247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870044" y="3962478"/>
            <a:ext cx="4343521" cy="2896708"/>
          </a:xfrm>
          <a:solidFill>
            <a:schemeClr val="accent4"/>
          </a:solidFill>
        </p:spPr>
        <p:txBody>
          <a:bodyPr lIns="144000" rIns="144000" bIns="0" anchor="ctr"/>
          <a:lstStyle>
            <a:lvl1pPr marL="0" indent="0" algn="ctr">
              <a:lnSpc>
                <a:spcPts val="2222"/>
              </a:lnSpc>
              <a:spcAft>
                <a:spcPts val="0"/>
              </a:spcAft>
              <a:buNone/>
              <a:defRPr sz="1905">
                <a:solidFill>
                  <a:schemeClr val="bg1"/>
                </a:solidFill>
              </a:defRPr>
            </a:lvl1pPr>
            <a:lvl2pPr marL="457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026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BFA3E-BEE4-43E0-9FAD-517A0626367A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A2B71-87BC-4D50-9B98-D15ADF32A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92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comments" Target="../comments/commen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2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em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urodegenerationresearch.eu/wp-content/uploads/2018/07/JPND-Mapping-Exercise-Report-28Final2912072018.pdf" TargetMode="External"/><Relationship Id="rId2" Type="http://schemas.openxmlformats.org/officeDocument/2006/relationships/hyperlink" Target="http://www.dementia.org.au/files/NATIONAL/documents/The-economic-cost-of-dementia-in-Australia-2016-to-2056.pdf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77.pn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5.jpeg"/><Relationship Id="rId5" Type="http://schemas.openxmlformats.org/officeDocument/2006/relationships/image" Target="../media/image69.png"/><Relationship Id="rId10" Type="http://schemas.openxmlformats.org/officeDocument/2006/relationships/image" Target="../media/image74.jpeg"/><Relationship Id="rId4" Type="http://schemas.openxmlformats.org/officeDocument/2006/relationships/image" Target="../media/image68.png"/><Relationship Id="rId9" Type="http://schemas.openxmlformats.org/officeDocument/2006/relationships/image" Target="../media/image73.jpeg"/><Relationship Id="rId1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0"/>
          <a:stretch>
            <a:fillRect/>
          </a:stretch>
        </p:blipFill>
        <p:spPr bwMode="auto">
          <a:xfrm>
            <a:off x="1" y="-23985"/>
            <a:ext cx="12192000" cy="6955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114" y="5844171"/>
            <a:ext cx="4052887" cy="10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7"/>
          <p:cNvSpPr txBox="1">
            <a:spLocks noChangeArrowheads="1"/>
          </p:cNvSpPr>
          <p:nvPr/>
        </p:nvSpPr>
        <p:spPr bwMode="auto">
          <a:xfrm>
            <a:off x="3168639" y="4437065"/>
            <a:ext cx="552771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i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 i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 i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 i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 i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dirty="0">
                <a:solidFill>
                  <a:schemeClr val="bg1"/>
                </a:solidFill>
                <a:latin typeface="+mj-lt"/>
              </a:rPr>
              <a:t>Carol Brayne</a:t>
            </a:r>
          </a:p>
          <a:p>
            <a:pPr algn="ctr" eaLnBrk="1" hangingPunct="1"/>
            <a:r>
              <a:rPr lang="en-GB" sz="2800" dirty="0">
                <a:solidFill>
                  <a:schemeClr val="bg1"/>
                </a:solidFill>
                <a:latin typeface="+mj-lt"/>
              </a:rPr>
              <a:t> Director </a:t>
            </a:r>
          </a:p>
          <a:p>
            <a:pPr algn="ctr" eaLnBrk="1" hangingPunct="1"/>
            <a:r>
              <a:rPr lang="en-GB" sz="2800" dirty="0">
                <a:solidFill>
                  <a:schemeClr val="bg1"/>
                </a:solidFill>
                <a:latin typeface="+mj-lt"/>
              </a:rPr>
              <a:t>Cambridge Institute of Public Health</a:t>
            </a:r>
          </a:p>
        </p:txBody>
      </p:sp>
      <p:sp>
        <p:nvSpPr>
          <p:cNvPr id="2" name="TextBox 1"/>
          <p:cNvSpPr txBox="1"/>
          <p:nvPr/>
        </p:nvSpPr>
        <p:spPr>
          <a:xfrm flipH="1">
            <a:off x="2209800" y="1325881"/>
            <a:ext cx="74675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chemeClr val="bg1"/>
                </a:solidFill>
              </a:rPr>
              <a:t>View of dementia from a public health and population perspective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1975" y="6315470"/>
            <a:ext cx="3065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DCRC/DTA webinar, June </a:t>
            </a:r>
            <a:r>
              <a:rPr lang="en-GB" dirty="0">
                <a:solidFill>
                  <a:schemeClr val="bg1"/>
                </a:solidFill>
              </a:rPr>
              <a:t>2019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234" y="5415892"/>
            <a:ext cx="29527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975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Framework (Public Health)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the condition and its context (within us and within societies)</a:t>
            </a:r>
          </a:p>
          <a:p>
            <a:r>
              <a:rPr lang="en-GB" dirty="0" smtClean="0"/>
              <a:t>Is there any evidence of change</a:t>
            </a:r>
          </a:p>
          <a:p>
            <a:r>
              <a:rPr lang="en-GB" dirty="0" smtClean="0"/>
              <a:t>What does this mean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245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317" y="76200"/>
            <a:ext cx="10062934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role of population studies to provide evidence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15318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Working on areas of importance to society</a:t>
            </a:r>
          </a:p>
          <a:p>
            <a:r>
              <a:rPr lang="en-US" dirty="0" smtClean="0"/>
              <a:t>Describing disorders/states which are identified as key</a:t>
            </a:r>
          </a:p>
          <a:p>
            <a:r>
              <a:rPr lang="en-US" dirty="0" smtClean="0"/>
              <a:t>What</a:t>
            </a:r>
            <a:r>
              <a:rPr lang="en-US" dirty="0"/>
              <a:t>, who, when, where and </a:t>
            </a:r>
            <a:r>
              <a:rPr lang="en-US" dirty="0" smtClean="0"/>
              <a:t>why</a:t>
            </a:r>
          </a:p>
          <a:p>
            <a:r>
              <a:rPr lang="en-US" dirty="0" smtClean="0"/>
              <a:t>Empirical evidence with known denominator</a:t>
            </a:r>
          </a:p>
          <a:p>
            <a:r>
              <a:rPr lang="en-US" dirty="0" smtClean="0"/>
              <a:t>The meaning of the disorder/state for societies, groups and times</a:t>
            </a:r>
          </a:p>
          <a:p>
            <a:r>
              <a:rPr lang="en-US" dirty="0" smtClean="0"/>
              <a:t>Relationship to other factors – risk/protection, </a:t>
            </a:r>
            <a:r>
              <a:rPr lang="en-US" dirty="0" err="1" smtClean="0"/>
              <a:t>lifecourse</a:t>
            </a:r>
            <a:r>
              <a:rPr lang="en-US" dirty="0" smtClean="0"/>
              <a:t>, natural history</a:t>
            </a:r>
          </a:p>
          <a:p>
            <a:r>
              <a:rPr lang="en-US" dirty="0" smtClean="0"/>
              <a:t>Testing changes in diagnostic boundaries</a:t>
            </a:r>
          </a:p>
          <a:p>
            <a:r>
              <a:rPr lang="en-US" dirty="0" smtClean="0"/>
              <a:t>Testing changes across time</a:t>
            </a:r>
          </a:p>
          <a:p>
            <a:r>
              <a:rPr lang="en-US" dirty="0" smtClean="0"/>
              <a:t>Key evidence for all types of prevention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400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5" name="Object 2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935163" y="320676"/>
          <a:ext cx="6102350" cy="604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Bitmap Image" r:id="rId4" imgW="4296375" imgH="4258269" progId="PBrush">
                  <p:embed/>
                </p:oleObj>
              </mc:Choice>
              <mc:Fallback>
                <p:oleObj name="Bitmap Image" r:id="rId4" imgW="4296375" imgH="4258269" progId="PBrush">
                  <p:embed/>
                  <p:pic>
                    <p:nvPicPr>
                      <p:cNvPr id="3686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5163" y="320676"/>
                        <a:ext cx="6102350" cy="604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>
          <a:xfrm>
            <a:off x="7348538" y="5805488"/>
            <a:ext cx="3319462" cy="1052512"/>
          </a:xfrm>
          <a:solidFill>
            <a:schemeClr val="tx2">
              <a:lumMod val="75000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5781" tIns="47891" rIns="95781" bIns="47891" rtlCol="0" anchor="ctr">
            <a:normAutofit/>
          </a:bodyPr>
          <a:lstStyle/>
          <a:p>
            <a:pPr algn="l" eaLnBrk="1" hangingPunct="1">
              <a:defRPr/>
            </a:pPr>
            <a:r>
              <a:rPr lang="en-GB" altLang="en-US" sz="1200" dirty="0">
                <a:solidFill>
                  <a:schemeClr val="bg1"/>
                </a:solidFill>
              </a:rPr>
              <a:t>The Prevalence of Dementia in Europe: a collaborative study of 1980-l990 findings. </a:t>
            </a:r>
            <a:r>
              <a:rPr lang="en-GB" altLang="en-US" sz="1200" dirty="0" err="1">
                <a:solidFill>
                  <a:schemeClr val="bg1"/>
                </a:solidFill>
              </a:rPr>
              <a:t>Int</a:t>
            </a:r>
            <a:r>
              <a:rPr lang="en-GB" altLang="en-US" sz="1200" dirty="0">
                <a:solidFill>
                  <a:schemeClr val="bg1"/>
                </a:solidFill>
              </a:rPr>
              <a:t> J of </a:t>
            </a:r>
            <a:r>
              <a:rPr lang="en-GB" altLang="en-US" sz="1200" dirty="0" err="1">
                <a:solidFill>
                  <a:schemeClr val="bg1"/>
                </a:solidFill>
              </a:rPr>
              <a:t>Epidemiol</a:t>
            </a:r>
            <a:r>
              <a:rPr lang="en-GB" altLang="en-US" sz="1200" dirty="0">
                <a:solidFill>
                  <a:schemeClr val="bg1"/>
                </a:solidFill>
              </a:rPr>
              <a:t> 1991, 20(3), 736-48.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02838" y="931042"/>
            <a:ext cx="28854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Creating </a:t>
            </a:r>
            <a:r>
              <a:rPr lang="en-US" sz="2400" dirty="0" smtClean="0"/>
              <a:t>the population evidence base</a:t>
            </a:r>
            <a:endParaRPr lang="en-US" sz="2400" dirty="0"/>
          </a:p>
          <a:p>
            <a:r>
              <a:rPr lang="en-US" sz="2400" dirty="0"/>
              <a:t>EURODEM 1990s</a:t>
            </a:r>
          </a:p>
          <a:p>
            <a:r>
              <a:rPr lang="en-US" sz="2400" dirty="0"/>
              <a:t>(</a:t>
            </a:r>
            <a:r>
              <a:rPr lang="en-US" sz="2400" dirty="0" err="1"/>
              <a:t>Hofman</a:t>
            </a:r>
            <a:r>
              <a:rPr lang="en-US" sz="2400" dirty="0"/>
              <a:t>, </a:t>
            </a:r>
            <a:r>
              <a:rPr lang="en-US" sz="2400" dirty="0" err="1"/>
              <a:t>Rocca</a:t>
            </a:r>
            <a:r>
              <a:rPr lang="en-US" sz="2400" dirty="0"/>
              <a:t> et al)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Important for bringing dementia to world awareness</a:t>
            </a:r>
          </a:p>
        </p:txBody>
      </p:sp>
    </p:spTree>
    <p:extLst>
      <p:ext uri="{BB962C8B-B14F-4D97-AF65-F5344CB8AC3E}">
        <p14:creationId xmlns:p14="http://schemas.microsoft.com/office/powerpoint/2010/main" val="418957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2039939" y="5805489"/>
            <a:ext cx="8112125" cy="288925"/>
          </a:xfrm>
          <a:solidFill>
            <a:srgbClr val="FFFFFF"/>
          </a:solidFill>
        </p:spPr>
        <p:txBody>
          <a:bodyPr vert="horz" lIns="95781" tIns="47891" rIns="95781" bIns="47891" rtlCol="0" anchor="ctr">
            <a:normAutofit fontScale="90000"/>
          </a:bodyPr>
          <a:lstStyle/>
          <a:p>
            <a:pPr>
              <a:defRPr/>
            </a:pPr>
            <a:r>
              <a:rPr lang="en-GB" sz="1500" b="1" dirty="0">
                <a:solidFill>
                  <a:schemeClr val="bg1"/>
                </a:solidFill>
              </a:rPr>
              <a:t>Prevalence of dementia in Europe by study, men and women combined.</a:t>
            </a:r>
          </a:p>
        </p:txBody>
      </p:sp>
      <p:pic>
        <p:nvPicPr>
          <p:cNvPr id="27033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39939" y="115889"/>
            <a:ext cx="8112125" cy="5629275"/>
          </a:xfrm>
        </p:spPr>
      </p:pic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4237039" y="6094414"/>
            <a:ext cx="3446463" cy="5619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95781" tIns="47891" rIns="95781" bIns="47891" anchor="ctr"/>
          <a:lstStyle/>
          <a:p>
            <a:r>
              <a:rPr lang="en-GB" dirty="0" err="1">
                <a:solidFill>
                  <a:schemeClr val="bg1"/>
                </a:solidFill>
                <a:latin typeface="Calibri" charset="0"/>
              </a:rPr>
              <a:t>Hofman</a:t>
            </a:r>
            <a:r>
              <a:rPr lang="en-GB" dirty="0">
                <a:solidFill>
                  <a:schemeClr val="bg1"/>
                </a:solidFill>
                <a:latin typeface="Calibri" charset="0"/>
              </a:rPr>
              <a:t> et al </a:t>
            </a:r>
            <a:r>
              <a:rPr lang="en-GB" dirty="0" err="1">
                <a:solidFill>
                  <a:schemeClr val="bg1"/>
                </a:solidFill>
                <a:latin typeface="Calibri" charset="0"/>
              </a:rPr>
              <a:t>Int</a:t>
            </a:r>
            <a:r>
              <a:rPr lang="en-GB" dirty="0">
                <a:solidFill>
                  <a:schemeClr val="bg1"/>
                </a:solidFill>
                <a:latin typeface="Calibri" charset="0"/>
              </a:rPr>
              <a:t> J </a:t>
            </a:r>
            <a:r>
              <a:rPr lang="en-GB" dirty="0" err="1">
                <a:solidFill>
                  <a:schemeClr val="bg1"/>
                </a:solidFill>
                <a:latin typeface="Calibri" charset="0"/>
              </a:rPr>
              <a:t>Epi</a:t>
            </a:r>
            <a:r>
              <a:rPr lang="en-GB" dirty="0">
                <a:solidFill>
                  <a:schemeClr val="bg1"/>
                </a:solidFill>
                <a:latin typeface="Calibri" charset="0"/>
              </a:rPr>
              <a:t> 1991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83501" y="3252232"/>
            <a:ext cx="29845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AGE CANNOT BE IGNORED</a:t>
            </a:r>
          </a:p>
        </p:txBody>
      </p:sp>
    </p:spTree>
    <p:extLst>
      <p:ext uri="{BB962C8B-B14F-4D97-AF65-F5344CB8AC3E}">
        <p14:creationId xmlns:p14="http://schemas.microsoft.com/office/powerpoint/2010/main" val="234467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322142" y="6164826"/>
            <a:ext cx="4345858" cy="712839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000000"/>
              </a:solidFill>
              <a:latin typeface="Gill Sans" pitchFamily="-1" charset="0"/>
              <a:ea typeface="ヒラギノ角ゴ ProN W3" pitchFamily="-1" charset="-128"/>
              <a:cs typeface="ヒラギノ角ゴ ProN W3" pitchFamily="-1" charset="-128"/>
              <a:sym typeface="Gill Sans" pitchFamily="-1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579" y="1361137"/>
            <a:ext cx="7560842" cy="5496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1415480" y="6523896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 i="1" dirty="0">
                <a:solidFill>
                  <a:srgbClr val="343434"/>
                </a:solidFill>
                <a:latin typeface="Arial" charset="0"/>
              </a:rPr>
              <a:t>Lancet 2005;366:2112-17</a:t>
            </a: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1962472" y="1268760"/>
            <a:ext cx="8382000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itle 1"/>
          <p:cNvSpPr txBox="1">
            <a:spLocks/>
          </p:cNvSpPr>
          <p:nvPr/>
        </p:nvSpPr>
        <p:spPr>
          <a:xfrm>
            <a:off x="1970486" y="606597"/>
            <a:ext cx="8304609" cy="155376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343434"/>
                </a:solidFill>
                <a:latin typeface="+mj-lt"/>
                <a:ea typeface="+mj-ea"/>
                <a:cs typeface="+mj-cs"/>
                <a:sym typeface="Gill Sans" pitchFamily="-1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Gill Sans" pitchFamily="-1" charset="0"/>
                <a:ea typeface="ヒラギノ角ゴ ProN W3" pitchFamily="-1" charset="-128"/>
                <a:cs typeface="ヒラギノ角ゴ ProN W3" pitchFamily="-1" charset="-128"/>
                <a:sym typeface="Gill Sans" pitchFamily="-1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Gill Sans" pitchFamily="-1" charset="0"/>
                <a:ea typeface="ヒラギノ角ゴ ProN W3" pitchFamily="-1" charset="-128"/>
                <a:cs typeface="ヒラギノ角ゴ ProN W3" pitchFamily="-1" charset="-128"/>
                <a:sym typeface="Gill Sans" pitchFamily="-1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Gill Sans" pitchFamily="-1" charset="0"/>
                <a:ea typeface="ヒラギノ角ゴ ProN W3" pitchFamily="-1" charset="-128"/>
                <a:cs typeface="ヒラギノ角ゴ ProN W3" pitchFamily="-1" charset="-128"/>
                <a:sym typeface="Gill Sans" pitchFamily="-1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Gill Sans" pitchFamily="-1" charset="0"/>
                <a:ea typeface="ヒラギノ角ゴ ProN W3" pitchFamily="-1" charset="-128"/>
                <a:cs typeface="ヒラギノ角ゴ ProN W3" pitchFamily="-1" charset="-128"/>
                <a:sym typeface="Gill Sans" pitchFamily="-1" charset="0"/>
              </a:defRPr>
            </a:lvl5pPr>
            <a:lvl6pPr marL="321457" algn="ctr" rtl="0" eaLnBrk="1" fontAlgn="base" hangingPunct="1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Gill Sans" pitchFamily="-1" charset="0"/>
                <a:ea typeface="ヒラギノ角ゴ ProN W3" pitchFamily="-1" charset="-128"/>
                <a:cs typeface="ヒラギノ角ゴ ProN W3" pitchFamily="-1" charset="-128"/>
                <a:sym typeface="Gill Sans" pitchFamily="-1" charset="0"/>
              </a:defRPr>
            </a:lvl6pPr>
            <a:lvl7pPr marL="642915" algn="ctr" rtl="0" eaLnBrk="1" fontAlgn="base" hangingPunct="1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Gill Sans" pitchFamily="-1" charset="0"/>
                <a:ea typeface="ヒラギノ角ゴ ProN W3" pitchFamily="-1" charset="-128"/>
                <a:cs typeface="ヒラギノ角ゴ ProN W3" pitchFamily="-1" charset="-128"/>
                <a:sym typeface="Gill Sans" pitchFamily="-1" charset="0"/>
              </a:defRPr>
            </a:lvl7pPr>
            <a:lvl8pPr marL="964372" algn="ctr" rtl="0" eaLnBrk="1" fontAlgn="base" hangingPunct="1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Gill Sans" pitchFamily="-1" charset="0"/>
                <a:ea typeface="ヒラギノ角ゴ ProN W3" pitchFamily="-1" charset="-128"/>
                <a:cs typeface="ヒラギノ角ゴ ProN W3" pitchFamily="-1" charset="-128"/>
                <a:sym typeface="Gill Sans" pitchFamily="-1" charset="0"/>
              </a:defRPr>
            </a:lvl8pPr>
            <a:lvl9pPr marL="1285829" algn="ctr" rtl="0" eaLnBrk="1" fontAlgn="base" hangingPunct="1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Gill Sans" pitchFamily="-1" charset="0"/>
                <a:ea typeface="ヒラギノ角ゴ ProN W3" pitchFamily="-1" charset="-128"/>
                <a:cs typeface="ヒラギノ角ゴ ProN W3" pitchFamily="-1" charset="-128"/>
                <a:sym typeface="Gill Sans" pitchFamily="-1" charset="0"/>
              </a:defRPr>
            </a:lvl9pPr>
          </a:lstStyle>
          <a:p>
            <a:r>
              <a:rPr lang="en-US" altLang="en-US" kern="0"/>
              <a:t>Global prevalence of dementia</a:t>
            </a:r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val="228352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166" y="365125"/>
            <a:ext cx="11185634" cy="1325563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Dementia in the context of ageing populations – US as example</a:t>
            </a:r>
            <a:br>
              <a:rPr lang="en-US" sz="3600" dirty="0" smtClean="0"/>
            </a:b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4" y="1727626"/>
            <a:ext cx="8523287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1" y="6324600"/>
            <a:ext cx="5418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43434"/>
                </a:solidFill>
              </a:rPr>
              <a:t>* HHS: Administration on Aging using Census data</a:t>
            </a:r>
          </a:p>
        </p:txBody>
      </p:sp>
      <p:sp>
        <p:nvSpPr>
          <p:cNvPr id="5" name="Rectangle 4"/>
          <p:cNvSpPr/>
          <p:nvPr/>
        </p:nvSpPr>
        <p:spPr>
          <a:xfrm>
            <a:off x="7856561" y="2879678"/>
            <a:ext cx="1296538" cy="144666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8620837" y="1992574"/>
            <a:ext cx="532262" cy="777923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886968" y="1542959"/>
            <a:ext cx="167185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2010-2030</a:t>
            </a:r>
          </a:p>
        </p:txBody>
      </p:sp>
    </p:spTree>
    <p:extLst>
      <p:ext uri="{BB962C8B-B14F-4D97-AF65-F5344CB8AC3E}">
        <p14:creationId xmlns:p14="http://schemas.microsoft.com/office/powerpoint/2010/main" val="14453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Text Box 3"/>
          <p:cNvSpPr txBox="1">
            <a:spLocks noChangeArrowheads="1"/>
          </p:cNvSpPr>
          <p:nvPr/>
        </p:nvSpPr>
        <p:spPr bwMode="auto">
          <a:xfrm>
            <a:off x="756745" y="260350"/>
            <a:ext cx="9017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Dementia syndrome itself *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utoShape 2" descr="Image result for a moving target free"/>
          <p:cNvSpPr>
            <a:spLocks noChangeAspect="1" noChangeArrowheads="1"/>
          </p:cNvSpPr>
          <p:nvPr/>
        </p:nvSpPr>
        <p:spPr bwMode="auto">
          <a:xfrm>
            <a:off x="8001000" y="15240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218088" y="2064864"/>
            <a:ext cx="276422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Cognitive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Functional 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Physical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Mental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Consciousness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312275" y="1759507"/>
            <a:ext cx="3163614" cy="9117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>
            <a:off x="2848305" y="4185906"/>
            <a:ext cx="3216165" cy="614855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24744" y="1611907"/>
            <a:ext cx="2782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Clinical dementia syndrome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4976442" y="2942137"/>
            <a:ext cx="3499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Impairment but not meeting </a:t>
            </a:r>
          </a:p>
          <a:p>
            <a:r>
              <a:rPr lang="en-GB" dirty="0" smtClean="0"/>
              <a:t>Clinical dementia syndrome criteria</a:t>
            </a:r>
            <a:endParaRPr lang="en-GB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380594" y="3293036"/>
            <a:ext cx="2590799" cy="152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64470" y="4302030"/>
            <a:ext cx="2039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Not meeting either of the above 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 rot="10800000">
            <a:off x="8457843" y="1324303"/>
            <a:ext cx="888125" cy="43880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99000">
                <a:schemeClr val="accent5">
                  <a:shade val="67500"/>
                  <a:satMod val="115000"/>
                  <a:lumMod val="0"/>
                  <a:lumOff val="100000"/>
                </a:schemeClr>
              </a:gs>
            </a:gsLst>
            <a:lin ang="16200000" scaled="1"/>
            <a:tileRect/>
          </a:gradFill>
          <a:ln cmpd="tri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8457843" y="5850994"/>
            <a:ext cx="1702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None are binary</a:t>
            </a:r>
            <a:endParaRPr lang="en-GB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11456276" y="1524001"/>
            <a:ext cx="37311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1414235" y="2275490"/>
            <a:ext cx="37311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1456276" y="2974428"/>
            <a:ext cx="37311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1414235" y="3757635"/>
            <a:ext cx="37311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1414235" y="4282966"/>
            <a:ext cx="37311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1414235" y="5249861"/>
            <a:ext cx="37311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ight Brace 25"/>
          <p:cNvSpPr/>
          <p:nvPr/>
        </p:nvSpPr>
        <p:spPr>
          <a:xfrm>
            <a:off x="9622559" y="1324303"/>
            <a:ext cx="402377" cy="438807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Brace 26"/>
          <p:cNvSpPr/>
          <p:nvPr/>
        </p:nvSpPr>
        <p:spPr>
          <a:xfrm>
            <a:off x="10360573" y="2900855"/>
            <a:ext cx="186558" cy="4571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utoShape 2" descr="Image result for pick and mix free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663" y="84624"/>
            <a:ext cx="2133867" cy="1333667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" name="TextBox 2"/>
          <p:cNvSpPr txBox="1"/>
          <p:nvPr/>
        </p:nvSpPr>
        <p:spPr>
          <a:xfrm>
            <a:off x="460375" y="6369269"/>
            <a:ext cx="11447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solidFill>
                  <a:srgbClr val="FF0000"/>
                </a:solidFill>
              </a:rPr>
              <a:t>*‘225,000 </a:t>
            </a:r>
            <a:r>
              <a:rPr lang="en-GB" i="1" dirty="0">
                <a:solidFill>
                  <a:srgbClr val="FF0000"/>
                </a:solidFill>
              </a:rPr>
              <a:t>will develop dementia this year, that’s one every three </a:t>
            </a:r>
            <a:r>
              <a:rPr lang="en-GB" i="1" dirty="0" smtClean="0">
                <a:solidFill>
                  <a:srgbClr val="FF0000"/>
                </a:solidFill>
              </a:rPr>
              <a:t>minutes’ taken from Alzheimer’s Society, UK June 2019</a:t>
            </a:r>
            <a:endParaRPr lang="en-GB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80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Pictures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098" y="-3770"/>
            <a:ext cx="7824952" cy="68548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87000" y="0"/>
            <a:ext cx="19050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Imaging, </a:t>
            </a:r>
          </a:p>
          <a:p>
            <a:r>
              <a:rPr lang="en-GB" sz="2400" dirty="0"/>
              <a:t>-omics, data science, history and fashions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22520" cy="24136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836" y="3048000"/>
            <a:ext cx="329516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5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4"/>
          <p:cNvGrpSpPr>
            <a:grpSpLocks/>
          </p:cNvGrpSpPr>
          <p:nvPr/>
        </p:nvGrpSpPr>
        <p:grpSpPr bwMode="auto">
          <a:xfrm>
            <a:off x="1544639" y="141289"/>
            <a:ext cx="9060480" cy="6372225"/>
            <a:chOff x="-40357" y="210901"/>
            <a:chExt cx="9061155" cy="6372227"/>
          </a:xfrm>
        </p:grpSpPr>
        <p:grpSp>
          <p:nvGrpSpPr>
            <p:cNvPr id="2052" name="Group 5"/>
            <p:cNvGrpSpPr>
              <a:grpSpLocks/>
            </p:cNvGrpSpPr>
            <p:nvPr/>
          </p:nvGrpSpPr>
          <p:grpSpPr bwMode="auto">
            <a:xfrm>
              <a:off x="-40357" y="210901"/>
              <a:ext cx="9061155" cy="6218458"/>
              <a:chOff x="-40357" y="210901"/>
              <a:chExt cx="9061155" cy="6218458"/>
            </a:xfrm>
          </p:grpSpPr>
          <p:sp>
            <p:nvSpPr>
              <p:cNvPr id="2054" name="TextBox 1"/>
              <p:cNvSpPr txBox="1">
                <a:spLocks noChangeArrowheads="1"/>
              </p:cNvSpPr>
              <p:nvPr/>
            </p:nvSpPr>
            <p:spPr bwMode="auto">
              <a:xfrm>
                <a:off x="-40357" y="3343814"/>
                <a:ext cx="1529423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1600" b="1">
                    <a:solidFill>
                      <a:srgbClr val="FF0000"/>
                    </a:solidFill>
                  </a:rPr>
                  <a:t>WHOLE </a:t>
                </a:r>
              </a:p>
              <a:p>
                <a:pPr algn="ctr" eaLnBrk="1" hangingPunct="1"/>
                <a:r>
                  <a:rPr lang="en-GB" sz="1600" b="1">
                    <a:solidFill>
                      <a:srgbClr val="FF0000"/>
                    </a:solidFill>
                  </a:rPr>
                  <a:t>POPULATION</a:t>
                </a:r>
              </a:p>
            </p:txBody>
          </p:sp>
          <p:grpSp>
            <p:nvGrpSpPr>
              <p:cNvPr id="2055" name="Group 8"/>
              <p:cNvGrpSpPr>
                <a:grpSpLocks/>
              </p:cNvGrpSpPr>
              <p:nvPr/>
            </p:nvGrpSpPr>
            <p:grpSpPr bwMode="auto">
              <a:xfrm>
                <a:off x="2501419" y="3190639"/>
                <a:ext cx="1619371" cy="952500"/>
                <a:chOff x="2501419" y="3166974"/>
                <a:chExt cx="1619371" cy="952500"/>
              </a:xfrm>
            </p:grpSpPr>
            <p:sp>
              <p:nvSpPr>
                <p:cNvPr id="41" name="Oval 40"/>
                <p:cNvSpPr/>
                <p:nvPr/>
              </p:nvSpPr>
              <p:spPr>
                <a:xfrm>
                  <a:off x="2501419" y="3166974"/>
                  <a:ext cx="1619371" cy="952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088" name="TextBox 3"/>
                <p:cNvSpPr txBox="1">
                  <a:spLocks noChangeArrowheads="1"/>
                </p:cNvSpPr>
                <p:nvPr/>
              </p:nvSpPr>
              <p:spPr bwMode="auto">
                <a:xfrm>
                  <a:off x="2820837" y="3320149"/>
                  <a:ext cx="979828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/>
                    <a:t>Primary</a:t>
                  </a:r>
                </a:p>
                <a:p>
                  <a:pPr algn="ctr" eaLnBrk="1" hangingPunct="1"/>
                  <a:r>
                    <a:rPr lang="en-GB"/>
                    <a:t>care</a:t>
                  </a:r>
                </a:p>
              </p:txBody>
            </p:sp>
          </p:grpSp>
          <p:grpSp>
            <p:nvGrpSpPr>
              <p:cNvPr id="2056" name="Group 9"/>
              <p:cNvGrpSpPr>
                <a:grpSpLocks/>
              </p:cNvGrpSpPr>
              <p:nvPr/>
            </p:nvGrpSpPr>
            <p:grpSpPr bwMode="auto">
              <a:xfrm>
                <a:off x="5632203" y="1571388"/>
                <a:ext cx="1619371" cy="954088"/>
                <a:chOff x="5073016" y="1885720"/>
                <a:chExt cx="1619371" cy="954088"/>
              </a:xfrm>
            </p:grpSpPr>
            <p:sp>
              <p:nvSpPr>
                <p:cNvPr id="39" name="Oval 38"/>
                <p:cNvSpPr/>
                <p:nvPr/>
              </p:nvSpPr>
              <p:spPr>
                <a:xfrm>
                  <a:off x="5073016" y="1885720"/>
                  <a:ext cx="1619371" cy="95408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086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5257805" y="2039625"/>
                  <a:ext cx="1249428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/>
                    <a:t>Psychiatry</a:t>
                  </a:r>
                </a:p>
                <a:p>
                  <a:pPr algn="ctr" eaLnBrk="1" hangingPunct="1"/>
                  <a:r>
                    <a:rPr lang="en-GB"/>
                    <a:t>services</a:t>
                  </a:r>
                </a:p>
              </p:txBody>
            </p:sp>
          </p:grpSp>
          <p:grpSp>
            <p:nvGrpSpPr>
              <p:cNvPr id="2057" name="Group 10"/>
              <p:cNvGrpSpPr>
                <a:grpSpLocks/>
              </p:cNvGrpSpPr>
              <p:nvPr/>
            </p:nvGrpSpPr>
            <p:grpSpPr bwMode="auto">
              <a:xfrm>
                <a:off x="5632203" y="4832114"/>
                <a:ext cx="1619371" cy="954088"/>
                <a:chOff x="5306421" y="4714237"/>
                <a:chExt cx="1619371" cy="954088"/>
              </a:xfrm>
            </p:grpSpPr>
            <p:sp>
              <p:nvSpPr>
                <p:cNvPr id="37" name="Oval 36"/>
                <p:cNvSpPr/>
                <p:nvPr/>
              </p:nvSpPr>
              <p:spPr>
                <a:xfrm>
                  <a:off x="5306421" y="4714237"/>
                  <a:ext cx="1619371" cy="95408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084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5439696" y="4868565"/>
                  <a:ext cx="1352454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/>
                    <a:t>Institutional</a:t>
                  </a:r>
                </a:p>
                <a:p>
                  <a:pPr algn="ctr" eaLnBrk="1" hangingPunct="1"/>
                  <a:r>
                    <a:rPr lang="en-GB"/>
                    <a:t>care</a:t>
                  </a:r>
                </a:p>
              </p:txBody>
            </p:sp>
          </p:grpSp>
          <p:grpSp>
            <p:nvGrpSpPr>
              <p:cNvPr id="2058" name="Group 11"/>
              <p:cNvGrpSpPr>
                <a:grpSpLocks/>
              </p:cNvGrpSpPr>
              <p:nvPr/>
            </p:nvGrpSpPr>
            <p:grpSpPr bwMode="auto">
              <a:xfrm>
                <a:off x="2514120" y="974488"/>
                <a:ext cx="1619371" cy="954088"/>
                <a:chOff x="2514120" y="1403116"/>
                <a:chExt cx="1619371" cy="954088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2514120" y="1403116"/>
                  <a:ext cx="1619371" cy="95408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08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2704991" y="1557418"/>
                  <a:ext cx="1236916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/>
                    <a:t>Neurology</a:t>
                  </a:r>
                </a:p>
                <a:p>
                  <a:pPr algn="ctr" eaLnBrk="1" hangingPunct="1"/>
                  <a:r>
                    <a:rPr lang="en-GB"/>
                    <a:t>services</a:t>
                  </a:r>
                </a:p>
              </p:txBody>
            </p:sp>
          </p:grpSp>
          <p:grpSp>
            <p:nvGrpSpPr>
              <p:cNvPr id="2059" name="Group 12"/>
              <p:cNvGrpSpPr>
                <a:grpSpLocks/>
              </p:cNvGrpSpPr>
              <p:nvPr/>
            </p:nvGrpSpPr>
            <p:grpSpPr bwMode="auto">
              <a:xfrm>
                <a:off x="2501419" y="5403615"/>
                <a:ext cx="1619371" cy="954088"/>
                <a:chOff x="2501419" y="5403615"/>
                <a:chExt cx="1619371" cy="954088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2501419" y="5403615"/>
                  <a:ext cx="1619371" cy="95408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080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2814253" y="5557946"/>
                  <a:ext cx="992992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/>
                    <a:t>End of</a:t>
                  </a:r>
                </a:p>
                <a:p>
                  <a:pPr algn="ctr" eaLnBrk="1" hangingPunct="1"/>
                  <a:r>
                    <a:rPr lang="en-GB"/>
                    <a:t>life care</a:t>
                  </a:r>
                </a:p>
              </p:txBody>
            </p:sp>
          </p:grpSp>
          <p:grpSp>
            <p:nvGrpSpPr>
              <p:cNvPr id="2060" name="Group 13"/>
              <p:cNvGrpSpPr>
                <a:grpSpLocks/>
              </p:cNvGrpSpPr>
              <p:nvPr/>
            </p:nvGrpSpPr>
            <p:grpSpPr bwMode="auto">
              <a:xfrm>
                <a:off x="5632203" y="3190639"/>
                <a:ext cx="1619371" cy="952500"/>
                <a:chOff x="5739771" y="3166974"/>
                <a:chExt cx="1619371" cy="952500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5739771" y="3166974"/>
                  <a:ext cx="1619371" cy="952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078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5905116" y="3320149"/>
                  <a:ext cx="1288317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/>
                    <a:t>Secondary</a:t>
                  </a:r>
                </a:p>
                <a:p>
                  <a:pPr algn="ctr" eaLnBrk="1" hangingPunct="1"/>
                  <a:r>
                    <a:rPr lang="en-GB"/>
                    <a:t>care</a:t>
                  </a:r>
                </a:p>
              </p:txBody>
            </p:sp>
          </p:grpSp>
          <p:cxnSp>
            <p:nvCxnSpPr>
              <p:cNvPr id="15" name="Straight Arrow Connector 14"/>
              <p:cNvCxnSpPr>
                <a:endCxn id="35" idx="4"/>
              </p:cNvCxnSpPr>
              <p:nvPr/>
            </p:nvCxnSpPr>
            <p:spPr>
              <a:xfrm rot="5400000" flipH="1" flipV="1">
                <a:off x="2686424" y="2553257"/>
                <a:ext cx="1262062" cy="127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rot="5400000" flipH="1" flipV="1">
                <a:off x="4403422" y="1865002"/>
                <a:ext cx="944562" cy="19861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>
                <a:endCxn id="31" idx="2"/>
              </p:cNvCxnSpPr>
              <p:nvPr/>
            </p:nvCxnSpPr>
            <p:spPr>
              <a:xfrm>
                <a:off x="4120790" y="3666889"/>
                <a:ext cx="1511413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>
                <a:endCxn id="33" idx="0"/>
              </p:cNvCxnSpPr>
              <p:nvPr/>
            </p:nvCxnSpPr>
            <p:spPr>
              <a:xfrm rot="5400000">
                <a:off x="2680073" y="4774171"/>
                <a:ext cx="1260475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rot="16200000" flipH="1">
                <a:off x="4391515" y="3494571"/>
                <a:ext cx="968375" cy="19861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>
                <a:off x="1488519" y="3636727"/>
                <a:ext cx="1008138" cy="317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67" name="TextBox 30"/>
              <p:cNvSpPr txBox="1">
                <a:spLocks noChangeArrowheads="1"/>
              </p:cNvSpPr>
              <p:nvPr/>
            </p:nvSpPr>
            <p:spPr bwMode="auto">
              <a:xfrm>
                <a:off x="2643174" y="2149610"/>
                <a:ext cx="790485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en-GB" sz="1000"/>
                  <a:t>Young,</a:t>
                </a:r>
              </a:p>
              <a:p>
                <a:pPr eaLnBrk="1" hangingPunct="1"/>
                <a:r>
                  <a:rPr lang="en-GB" sz="1000"/>
                  <a:t>no major</a:t>
                </a:r>
              </a:p>
              <a:p>
                <a:pPr eaLnBrk="1" hangingPunct="1"/>
                <a:r>
                  <a:rPr lang="en-GB" sz="1000"/>
                  <a:t>psychiatric</a:t>
                </a:r>
              </a:p>
              <a:p>
                <a:pPr eaLnBrk="1" hangingPunct="1"/>
                <a:r>
                  <a:rPr lang="en-GB" sz="1000"/>
                  <a:t>disorder</a:t>
                </a:r>
              </a:p>
            </p:txBody>
          </p:sp>
          <p:sp>
            <p:nvSpPr>
              <p:cNvPr id="2068" name="TextBox 31"/>
              <p:cNvSpPr txBox="1">
                <a:spLocks noChangeArrowheads="1"/>
              </p:cNvSpPr>
              <p:nvPr/>
            </p:nvSpPr>
            <p:spPr bwMode="auto">
              <a:xfrm>
                <a:off x="4119559" y="2374936"/>
                <a:ext cx="1182435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en-GB" sz="1000"/>
                  <a:t>Memory problem,</a:t>
                </a:r>
              </a:p>
              <a:p>
                <a:pPr eaLnBrk="1" hangingPunct="1"/>
                <a:r>
                  <a:rPr lang="en-GB" sz="1000"/>
                  <a:t>worried  well,</a:t>
                </a:r>
              </a:p>
              <a:p>
                <a:pPr eaLnBrk="1" hangingPunct="1"/>
                <a:r>
                  <a:rPr lang="en-GB" sz="1000"/>
                  <a:t>relatively fit</a:t>
                </a:r>
              </a:p>
            </p:txBody>
          </p:sp>
          <p:sp>
            <p:nvSpPr>
              <p:cNvPr id="2069" name="TextBox 32"/>
              <p:cNvSpPr txBox="1">
                <a:spLocks noChangeArrowheads="1"/>
              </p:cNvSpPr>
              <p:nvPr/>
            </p:nvSpPr>
            <p:spPr bwMode="auto">
              <a:xfrm>
                <a:off x="4119559" y="3143248"/>
                <a:ext cx="1221900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en-GB" sz="1000"/>
                  <a:t>Acutely unwell,</a:t>
                </a:r>
              </a:p>
              <a:p>
                <a:pPr eaLnBrk="1" hangingPunct="1"/>
                <a:r>
                  <a:rPr lang="en-GB" sz="1000"/>
                  <a:t>Chronic disorders </a:t>
                </a:r>
              </a:p>
              <a:p>
                <a:pPr eaLnBrk="1" hangingPunct="1"/>
                <a:r>
                  <a:rPr lang="en-GB" sz="1000"/>
                  <a:t>and/or disability</a:t>
                </a:r>
              </a:p>
            </p:txBody>
          </p:sp>
          <p:sp>
            <p:nvSpPr>
              <p:cNvPr id="2070" name="Rectangle 23"/>
              <p:cNvSpPr>
                <a:spLocks noChangeArrowheads="1"/>
              </p:cNvSpPr>
              <p:nvPr/>
            </p:nvSpPr>
            <p:spPr bwMode="auto">
              <a:xfrm>
                <a:off x="4119559" y="4270725"/>
                <a:ext cx="1809763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GB" sz="1000"/>
                  <a:t>Frail,</a:t>
                </a:r>
              </a:p>
              <a:p>
                <a:r>
                  <a:rPr lang="en-GB" sz="1000"/>
                  <a:t>may have</a:t>
                </a:r>
              </a:p>
              <a:p>
                <a:r>
                  <a:rPr lang="en-GB" sz="1000"/>
                  <a:t>Cognitive</a:t>
                </a:r>
              </a:p>
              <a:p>
                <a:r>
                  <a:rPr lang="en-GB" sz="1000"/>
                  <a:t>impairment,</a:t>
                </a:r>
              </a:p>
              <a:p>
                <a:r>
                  <a:rPr lang="en-GB" sz="1000"/>
                  <a:t>variable proportion with</a:t>
                </a:r>
              </a:p>
              <a:p>
                <a:r>
                  <a:rPr lang="en-GB" sz="1000"/>
                  <a:t>formal dementia diagnosis</a:t>
                </a:r>
              </a:p>
            </p:txBody>
          </p:sp>
          <p:sp>
            <p:nvSpPr>
              <p:cNvPr id="2071" name="TextBox 36"/>
              <p:cNvSpPr txBox="1">
                <a:spLocks noChangeArrowheads="1"/>
              </p:cNvSpPr>
              <p:nvPr/>
            </p:nvSpPr>
            <p:spPr bwMode="auto">
              <a:xfrm>
                <a:off x="2643174" y="4143380"/>
                <a:ext cx="762242" cy="1169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en-GB" sz="1000"/>
                  <a:t>End stage</a:t>
                </a:r>
              </a:p>
              <a:p>
                <a:pPr eaLnBrk="1" hangingPunct="1"/>
                <a:r>
                  <a:rPr lang="en-GB" sz="1000"/>
                  <a:t>disease,</a:t>
                </a:r>
              </a:p>
              <a:p>
                <a:pPr eaLnBrk="1" hangingPunct="1"/>
                <a:r>
                  <a:rPr lang="en-GB" sz="1000"/>
                  <a:t>likely </a:t>
                </a:r>
              </a:p>
              <a:p>
                <a:pPr eaLnBrk="1" hangingPunct="1"/>
                <a:r>
                  <a:rPr lang="en-GB" sz="1000"/>
                  <a:t>excluded</a:t>
                </a:r>
              </a:p>
              <a:p>
                <a:pPr eaLnBrk="1" hangingPunct="1"/>
                <a:r>
                  <a:rPr lang="en-GB" sz="1000"/>
                  <a:t>From</a:t>
                </a:r>
              </a:p>
              <a:p>
                <a:pPr eaLnBrk="1" hangingPunct="1"/>
                <a:r>
                  <a:rPr lang="en-GB" sz="1000"/>
                  <a:t>dementia</a:t>
                </a:r>
              </a:p>
              <a:p>
                <a:pPr eaLnBrk="1" hangingPunct="1"/>
                <a:r>
                  <a:rPr lang="en-GB" sz="1000"/>
                  <a:t>trials</a:t>
                </a:r>
              </a:p>
            </p:txBody>
          </p:sp>
          <p:sp>
            <p:nvSpPr>
              <p:cNvPr id="26" name="TextBox 38"/>
              <p:cNvSpPr txBox="1"/>
              <p:nvPr/>
            </p:nvSpPr>
            <p:spPr>
              <a:xfrm>
                <a:off x="5062672" y="857013"/>
                <a:ext cx="1685203" cy="4616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GB" sz="1200" dirty="0" err="1"/>
                  <a:t>Anticholinesterase</a:t>
                </a:r>
                <a:r>
                  <a:rPr lang="en-GB" sz="1200" dirty="0"/>
                  <a:t> RCTs</a:t>
                </a:r>
              </a:p>
              <a:p>
                <a:pPr algn="ctr">
                  <a:defRPr/>
                </a:pPr>
                <a:r>
                  <a:rPr lang="en-GB" sz="1200" dirty="0"/>
                  <a:t>(mean ages 72 to 75)</a:t>
                </a:r>
              </a:p>
            </p:txBody>
          </p:sp>
          <p:sp>
            <p:nvSpPr>
              <p:cNvPr id="27" name="TextBox 39"/>
              <p:cNvSpPr txBox="1"/>
              <p:nvPr/>
            </p:nvSpPr>
            <p:spPr>
              <a:xfrm>
                <a:off x="7368296" y="5783028"/>
                <a:ext cx="1568500" cy="64633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GB" sz="1200" dirty="0"/>
                  <a:t>Antipsychotics in</a:t>
                </a:r>
              </a:p>
              <a:p>
                <a:pPr algn="ctr">
                  <a:defRPr/>
                </a:pPr>
                <a:r>
                  <a:rPr lang="en-GB" sz="1200" dirty="0"/>
                  <a:t>dementia RCTs</a:t>
                </a:r>
              </a:p>
              <a:p>
                <a:pPr>
                  <a:defRPr/>
                </a:pPr>
                <a:r>
                  <a:rPr lang="en-GB" sz="1200" dirty="0"/>
                  <a:t>(mean  ages  70 to 80)</a:t>
                </a:r>
              </a:p>
            </p:txBody>
          </p:sp>
          <p:sp>
            <p:nvSpPr>
              <p:cNvPr id="28" name="TextBox 40"/>
              <p:cNvSpPr txBox="1"/>
              <p:nvPr/>
            </p:nvSpPr>
            <p:spPr>
              <a:xfrm>
                <a:off x="7284296" y="3374789"/>
                <a:ext cx="1736502" cy="64633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GB" sz="1200" dirty="0"/>
                  <a:t>National Dementia Audit</a:t>
                </a:r>
              </a:p>
              <a:p>
                <a:pPr algn="ctr">
                  <a:defRPr/>
                </a:pPr>
                <a:r>
                  <a:rPr lang="en-GB" sz="1200" dirty="0"/>
                  <a:t>in General Hospitals</a:t>
                </a:r>
              </a:p>
              <a:p>
                <a:pPr algn="ctr">
                  <a:defRPr/>
                </a:pPr>
                <a:r>
                  <a:rPr lang="en-GB" sz="1200" dirty="0"/>
                  <a:t>(mean age 83)</a:t>
                </a:r>
              </a:p>
            </p:txBody>
          </p:sp>
          <p:sp>
            <p:nvSpPr>
              <p:cNvPr id="29" name="TextBox 41"/>
              <p:cNvSpPr txBox="1"/>
              <p:nvPr/>
            </p:nvSpPr>
            <p:spPr>
              <a:xfrm>
                <a:off x="2237875" y="210901"/>
                <a:ext cx="2190913" cy="64611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GB" sz="1200" dirty="0"/>
                  <a:t>Alzheimer’s Disease</a:t>
                </a:r>
              </a:p>
              <a:p>
                <a:pPr algn="ctr">
                  <a:defRPr/>
                </a:pPr>
                <a:r>
                  <a:rPr lang="en-GB" sz="1200" dirty="0" err="1"/>
                  <a:t>Neuroimaging</a:t>
                </a:r>
                <a:r>
                  <a:rPr lang="en-GB" sz="1200" dirty="0"/>
                  <a:t> Initiative</a:t>
                </a:r>
              </a:p>
              <a:p>
                <a:pPr algn="ctr">
                  <a:defRPr/>
                </a:pPr>
                <a:r>
                  <a:rPr lang="en-GB" sz="1200" dirty="0"/>
                  <a:t>(mean age 75)</a:t>
                </a:r>
              </a:p>
            </p:txBody>
          </p:sp>
          <p:sp>
            <p:nvSpPr>
              <p:cNvPr id="30" name="TextBox 48"/>
              <p:cNvSpPr txBox="1"/>
              <p:nvPr/>
            </p:nvSpPr>
            <p:spPr>
              <a:xfrm>
                <a:off x="7578220" y="1323738"/>
                <a:ext cx="1148658" cy="4616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GB" sz="1200" dirty="0"/>
                  <a:t>HTA-SADD Trial</a:t>
                </a:r>
              </a:p>
              <a:p>
                <a:pPr algn="ctr">
                  <a:defRPr/>
                </a:pPr>
                <a:r>
                  <a:rPr lang="en-GB" sz="1200" dirty="0"/>
                  <a:t>(mean age 79)</a:t>
                </a:r>
              </a:p>
            </p:txBody>
          </p:sp>
        </p:grpSp>
        <p:sp>
          <p:nvSpPr>
            <p:cNvPr id="7" name="TextBox 50"/>
            <p:cNvSpPr txBox="1"/>
            <p:nvPr/>
          </p:nvSpPr>
          <p:spPr>
            <a:xfrm>
              <a:off x="4511343" y="5937015"/>
              <a:ext cx="1000200" cy="64611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200" dirty="0">
                  <a:solidFill>
                    <a:schemeClr val="tx1"/>
                  </a:solidFill>
                </a:rPr>
                <a:t>Example of research </a:t>
              </a:r>
            </a:p>
            <a:p>
              <a:pPr algn="ctr">
                <a:defRPr/>
              </a:pPr>
              <a:r>
                <a:rPr lang="en-GB" sz="1200" dirty="0">
                  <a:solidFill>
                    <a:schemeClr val="tx1"/>
                  </a:solidFill>
                </a:rPr>
                <a:t>output</a:t>
              </a:r>
            </a:p>
          </p:txBody>
        </p:sp>
      </p:grpSp>
      <p:sp>
        <p:nvSpPr>
          <p:cNvPr id="2051" name="TextBox 43"/>
          <p:cNvSpPr txBox="1">
            <a:spLocks noChangeArrowheads="1"/>
          </p:cNvSpPr>
          <p:nvPr/>
        </p:nvSpPr>
        <p:spPr bwMode="auto">
          <a:xfrm>
            <a:off x="378229" y="325736"/>
            <a:ext cx="2265361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GB" sz="2400" dirty="0" smtClean="0">
                <a:solidFill>
                  <a:srgbClr val="0000FF"/>
                </a:solidFill>
              </a:rPr>
              <a:t>Why do results different from different settings appear to be conflicting?</a:t>
            </a:r>
            <a:endParaRPr lang="en-GB" sz="2400" dirty="0">
              <a:solidFill>
                <a:srgbClr val="0000FF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47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2"/>
          <p:cNvGraphicFramePr>
            <a:graphicFrameLocks noGrp="1" noChangeAspect="1"/>
          </p:cNvGraphicFramePr>
          <p:nvPr>
            <p:ph/>
            <p:extLst/>
          </p:nvPr>
        </p:nvGraphicFramePr>
        <p:xfrm>
          <a:off x="3902931" y="638969"/>
          <a:ext cx="3622675" cy="584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Photo Editor Photo" r:id="rId3" imgW="9914286" imgH="16009524" progId="">
                  <p:embed/>
                </p:oleObj>
              </mc:Choice>
              <mc:Fallback>
                <p:oleObj name="Photo Editor Photo" r:id="rId3" imgW="9914286" imgH="16009524" progId="">
                  <p:embed/>
                  <p:pic>
                    <p:nvPicPr>
                      <p:cNvPr id="624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2931" y="638969"/>
                        <a:ext cx="3622675" cy="5849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6993" y="4072758"/>
            <a:ext cx="3423926" cy="1212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Illustration of the partial picture if we don’t study the population </a:t>
            </a:r>
            <a:r>
              <a:rPr lang="en-GB" dirty="0" smtClean="0"/>
              <a:t>(communication at </a:t>
            </a:r>
            <a:r>
              <a:rPr lang="en-GB" dirty="0"/>
              <a:t>Lancet </a:t>
            </a:r>
            <a:r>
              <a:rPr lang="en-GB" dirty="0" smtClean="0"/>
              <a:t>conference, Edinburgh, 1996</a:t>
            </a:r>
            <a:r>
              <a:rPr lang="en-GB" dirty="0"/>
              <a:t>)</a:t>
            </a:r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7543801" y="4191001"/>
            <a:ext cx="3044753" cy="2500047"/>
            <a:chOff x="-40357" y="974488"/>
            <a:chExt cx="7333823" cy="5383215"/>
          </a:xfrm>
        </p:grpSpPr>
        <p:sp>
          <p:nvSpPr>
            <p:cNvPr id="5" name="TextBox 1"/>
            <p:cNvSpPr txBox="1">
              <a:spLocks noChangeArrowheads="1"/>
            </p:cNvSpPr>
            <p:nvPr/>
          </p:nvSpPr>
          <p:spPr bwMode="auto">
            <a:xfrm>
              <a:off x="-40357" y="3343814"/>
              <a:ext cx="1529422" cy="109348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900" b="1" dirty="0">
                  <a:solidFill>
                    <a:srgbClr val="FF0000"/>
                  </a:solidFill>
                </a:rPr>
                <a:t>WHOLE </a:t>
              </a:r>
            </a:p>
            <a:p>
              <a:pPr algn="ctr" eaLnBrk="1" hangingPunct="1"/>
              <a:r>
                <a:rPr lang="en-GB" sz="900" b="1" dirty="0">
                  <a:solidFill>
                    <a:srgbClr val="FF0000"/>
                  </a:solidFill>
                </a:rPr>
                <a:t>POPULATION</a:t>
              </a:r>
            </a:p>
          </p:txBody>
        </p:sp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2501419" y="3190639"/>
              <a:ext cx="1619371" cy="952500"/>
              <a:chOff x="2501419" y="3166974"/>
              <a:chExt cx="1619371" cy="95250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2501419" y="3166974"/>
                <a:ext cx="1619371" cy="9525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9" name="TextBox 3"/>
              <p:cNvSpPr txBox="1">
                <a:spLocks noChangeArrowheads="1"/>
              </p:cNvSpPr>
              <p:nvPr/>
            </p:nvSpPr>
            <p:spPr bwMode="auto">
              <a:xfrm>
                <a:off x="2663629" y="3320149"/>
                <a:ext cx="1294248" cy="728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Primary</a:t>
                </a:r>
              </a:p>
              <a:p>
                <a:pPr algn="ctr" eaLnBrk="1" hangingPunct="1"/>
                <a:r>
                  <a:rPr lang="en-GB" sz="800" dirty="0"/>
                  <a:t>care</a:t>
                </a:r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5632203" y="1571388"/>
              <a:ext cx="1619371" cy="954088"/>
              <a:chOff x="5073016" y="1885720"/>
              <a:chExt cx="1619371" cy="954088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5073016" y="1885720"/>
                <a:ext cx="1619371" cy="954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7" name="TextBox 7"/>
              <p:cNvSpPr txBox="1">
                <a:spLocks noChangeArrowheads="1"/>
              </p:cNvSpPr>
              <p:nvPr/>
            </p:nvSpPr>
            <p:spPr bwMode="auto">
              <a:xfrm>
                <a:off x="5088675" y="2039625"/>
                <a:ext cx="1587690" cy="7289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Psychiatry</a:t>
                </a:r>
              </a:p>
              <a:p>
                <a:pPr algn="ctr" eaLnBrk="1" hangingPunct="1"/>
                <a:r>
                  <a:rPr lang="en-GB" sz="800" dirty="0"/>
                  <a:t>services</a:t>
                </a:r>
              </a:p>
            </p:txBody>
          </p:sp>
        </p:grpSp>
        <p:grpSp>
          <p:nvGrpSpPr>
            <p:cNvPr id="8" name="Group 10"/>
            <p:cNvGrpSpPr>
              <a:grpSpLocks/>
            </p:cNvGrpSpPr>
            <p:nvPr/>
          </p:nvGrpSpPr>
          <p:grpSpPr bwMode="auto">
            <a:xfrm>
              <a:off x="5589943" y="4832114"/>
              <a:ext cx="1703523" cy="954088"/>
              <a:chOff x="5264161" y="4714237"/>
              <a:chExt cx="1703523" cy="954088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5306421" y="4714237"/>
                <a:ext cx="1619371" cy="954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" name="TextBox 9"/>
              <p:cNvSpPr txBox="1">
                <a:spLocks noChangeArrowheads="1"/>
              </p:cNvSpPr>
              <p:nvPr/>
            </p:nvSpPr>
            <p:spPr bwMode="auto">
              <a:xfrm>
                <a:off x="5264161" y="4868564"/>
                <a:ext cx="1703523" cy="7289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Institutional</a:t>
                </a:r>
              </a:p>
              <a:p>
                <a:pPr algn="ctr" eaLnBrk="1" hangingPunct="1"/>
                <a:r>
                  <a:rPr lang="en-GB" sz="800" dirty="0"/>
                  <a:t>care</a:t>
                </a:r>
              </a:p>
            </p:txBody>
          </p:sp>
        </p:grpSp>
        <p:grpSp>
          <p:nvGrpSpPr>
            <p:cNvPr id="9" name="Group 11"/>
            <p:cNvGrpSpPr>
              <a:grpSpLocks/>
            </p:cNvGrpSpPr>
            <p:nvPr/>
          </p:nvGrpSpPr>
          <p:grpSpPr bwMode="auto">
            <a:xfrm>
              <a:off x="2514120" y="974488"/>
              <a:ext cx="1619371" cy="954088"/>
              <a:chOff x="2514120" y="1403116"/>
              <a:chExt cx="1619371" cy="954088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2514120" y="1403116"/>
                <a:ext cx="1619371" cy="954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3" name="TextBox 11"/>
              <p:cNvSpPr txBox="1">
                <a:spLocks noChangeArrowheads="1"/>
              </p:cNvSpPr>
              <p:nvPr/>
            </p:nvSpPr>
            <p:spPr bwMode="auto">
              <a:xfrm>
                <a:off x="2535396" y="1557418"/>
                <a:ext cx="1576106" cy="7289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Neurology</a:t>
                </a:r>
              </a:p>
              <a:p>
                <a:pPr algn="ctr" eaLnBrk="1" hangingPunct="1"/>
                <a:r>
                  <a:rPr lang="en-GB" sz="800" dirty="0"/>
                  <a:t>services</a:t>
                </a:r>
              </a:p>
            </p:txBody>
          </p:sp>
        </p:grp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501419" y="5403615"/>
              <a:ext cx="1619371" cy="954088"/>
              <a:chOff x="2501419" y="5403615"/>
              <a:chExt cx="1619371" cy="954088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501419" y="5403615"/>
                <a:ext cx="1619371" cy="954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1" name="TextBox 13"/>
              <p:cNvSpPr txBox="1">
                <a:spLocks noChangeArrowheads="1"/>
              </p:cNvSpPr>
              <p:nvPr/>
            </p:nvSpPr>
            <p:spPr bwMode="auto">
              <a:xfrm>
                <a:off x="2653975" y="5557947"/>
                <a:ext cx="1313551" cy="7289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End of</a:t>
                </a:r>
              </a:p>
              <a:p>
                <a:pPr algn="ctr" eaLnBrk="1" hangingPunct="1"/>
                <a:r>
                  <a:rPr lang="en-GB" sz="800" dirty="0"/>
                  <a:t>life care</a:t>
                </a:r>
              </a:p>
            </p:txBody>
          </p:sp>
        </p:grpSp>
        <p:grpSp>
          <p:nvGrpSpPr>
            <p:cNvPr id="11" name="Group 13"/>
            <p:cNvGrpSpPr>
              <a:grpSpLocks/>
            </p:cNvGrpSpPr>
            <p:nvPr/>
          </p:nvGrpSpPr>
          <p:grpSpPr bwMode="auto">
            <a:xfrm>
              <a:off x="5624695" y="3190639"/>
              <a:ext cx="1634025" cy="952500"/>
              <a:chOff x="5732263" y="3166974"/>
              <a:chExt cx="1634025" cy="9525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5739771" y="3166974"/>
                <a:ext cx="1619371" cy="9525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9" name="TextBox 15"/>
              <p:cNvSpPr txBox="1">
                <a:spLocks noChangeArrowheads="1"/>
              </p:cNvSpPr>
              <p:nvPr/>
            </p:nvSpPr>
            <p:spPr bwMode="auto">
              <a:xfrm>
                <a:off x="5732263" y="3320149"/>
                <a:ext cx="1634025" cy="728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Secondary</a:t>
                </a:r>
              </a:p>
              <a:p>
                <a:pPr algn="ctr" eaLnBrk="1" hangingPunct="1"/>
                <a:r>
                  <a:rPr lang="en-GB" sz="800" dirty="0"/>
                  <a:t>care</a:t>
                </a:r>
              </a:p>
            </p:txBody>
          </p:sp>
        </p:grpSp>
        <p:cxnSp>
          <p:nvCxnSpPr>
            <p:cNvPr id="12" name="Straight Arrow Connector 11"/>
            <p:cNvCxnSpPr>
              <a:endCxn id="22" idx="4"/>
            </p:cNvCxnSpPr>
            <p:nvPr/>
          </p:nvCxnSpPr>
          <p:spPr>
            <a:xfrm rot="5400000" flipH="1" flipV="1">
              <a:off x="2686424" y="2553257"/>
              <a:ext cx="1262062" cy="1270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5400000" flipH="1" flipV="1">
              <a:off x="4403422" y="1865002"/>
              <a:ext cx="944562" cy="198611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18" idx="2"/>
            </p:cNvCxnSpPr>
            <p:nvPr/>
          </p:nvCxnSpPr>
          <p:spPr>
            <a:xfrm>
              <a:off x="4120790" y="3666889"/>
              <a:ext cx="1511413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endCxn id="20" idx="0"/>
            </p:cNvCxnSpPr>
            <p:nvPr/>
          </p:nvCxnSpPr>
          <p:spPr>
            <a:xfrm rot="5400000">
              <a:off x="2680073" y="4774171"/>
              <a:ext cx="1260475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16200000" flipH="1">
              <a:off x="4391515" y="3494571"/>
              <a:ext cx="968375" cy="198611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488519" y="3636727"/>
              <a:ext cx="1008138" cy="3175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Arrow Connector 29"/>
          <p:cNvCxnSpPr>
            <a:endCxn id="26" idx="0"/>
          </p:cNvCxnSpPr>
          <p:nvPr/>
        </p:nvCxnSpPr>
        <p:spPr>
          <a:xfrm>
            <a:off x="9981749" y="3352801"/>
            <a:ext cx="253258" cy="11154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9172497" y="3352801"/>
            <a:ext cx="809252" cy="856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81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2" name="Object 2"/>
          <p:cNvGraphicFramePr>
            <a:graphicFrameLocks noGrp="1" noChangeAspect="1"/>
          </p:cNvGraphicFramePr>
          <p:nvPr>
            <p:ph/>
          </p:nvPr>
        </p:nvGraphicFramePr>
        <p:xfrm>
          <a:off x="4048126" y="274638"/>
          <a:ext cx="3940175" cy="639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Photo Editor Photo" r:id="rId3" imgW="9600000" imgH="15580952" progId="">
                  <p:embed/>
                </p:oleObj>
              </mc:Choice>
              <mc:Fallback>
                <p:oleObj name="Photo Editor Photo" r:id="rId3" imgW="9600000" imgH="15580952" progId="">
                  <p:embed/>
                  <p:pic>
                    <p:nvPicPr>
                      <p:cNvPr id="614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26" y="274638"/>
                        <a:ext cx="3940175" cy="639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8421414" y="4085897"/>
            <a:ext cx="3044753" cy="2500047"/>
            <a:chOff x="-40357" y="974488"/>
            <a:chExt cx="7333823" cy="5383215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-40357" y="3343814"/>
              <a:ext cx="1529422" cy="109348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900" b="1" dirty="0">
                  <a:solidFill>
                    <a:srgbClr val="FF0000"/>
                  </a:solidFill>
                </a:rPr>
                <a:t>WHOLE </a:t>
              </a:r>
            </a:p>
            <a:p>
              <a:pPr algn="ctr" eaLnBrk="1" hangingPunct="1"/>
              <a:r>
                <a:rPr lang="en-GB" sz="900" b="1" dirty="0">
                  <a:solidFill>
                    <a:srgbClr val="FF0000"/>
                  </a:solidFill>
                </a:rPr>
                <a:t>POPULATION</a:t>
              </a:r>
            </a:p>
          </p:txBody>
        </p:sp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2501419" y="3190639"/>
              <a:ext cx="1619371" cy="952500"/>
              <a:chOff x="2501419" y="3166974"/>
              <a:chExt cx="1619371" cy="952500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2501419" y="3166974"/>
                <a:ext cx="1619371" cy="9525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8" name="TextBox 3"/>
              <p:cNvSpPr txBox="1">
                <a:spLocks noChangeArrowheads="1"/>
              </p:cNvSpPr>
              <p:nvPr/>
            </p:nvSpPr>
            <p:spPr bwMode="auto">
              <a:xfrm>
                <a:off x="2663629" y="3320149"/>
                <a:ext cx="1294248" cy="728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Primary</a:t>
                </a:r>
              </a:p>
              <a:p>
                <a:pPr algn="ctr" eaLnBrk="1" hangingPunct="1"/>
                <a:r>
                  <a:rPr lang="en-GB" sz="800" dirty="0"/>
                  <a:t>care</a:t>
                </a:r>
              </a:p>
            </p:txBody>
          </p:sp>
        </p:grpSp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5632203" y="1571388"/>
              <a:ext cx="1619371" cy="954088"/>
              <a:chOff x="5073016" y="1885720"/>
              <a:chExt cx="1619371" cy="954088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5073016" y="1885720"/>
                <a:ext cx="1619371" cy="954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" name="TextBox 7"/>
              <p:cNvSpPr txBox="1">
                <a:spLocks noChangeArrowheads="1"/>
              </p:cNvSpPr>
              <p:nvPr/>
            </p:nvSpPr>
            <p:spPr bwMode="auto">
              <a:xfrm>
                <a:off x="5088675" y="2039625"/>
                <a:ext cx="1587690" cy="7289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Psychiatry</a:t>
                </a:r>
              </a:p>
              <a:p>
                <a:pPr algn="ctr" eaLnBrk="1" hangingPunct="1"/>
                <a:r>
                  <a:rPr lang="en-GB" sz="800" dirty="0"/>
                  <a:t>services</a:t>
                </a:r>
              </a:p>
            </p:txBody>
          </p:sp>
        </p:grpSp>
        <p:grpSp>
          <p:nvGrpSpPr>
            <p:cNvPr id="7" name="Group 10"/>
            <p:cNvGrpSpPr>
              <a:grpSpLocks/>
            </p:cNvGrpSpPr>
            <p:nvPr/>
          </p:nvGrpSpPr>
          <p:grpSpPr bwMode="auto">
            <a:xfrm>
              <a:off x="5589943" y="4832114"/>
              <a:ext cx="1703523" cy="954088"/>
              <a:chOff x="5264161" y="4714237"/>
              <a:chExt cx="1703523" cy="954088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5306421" y="4714237"/>
                <a:ext cx="1619371" cy="954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4" name="TextBox 9"/>
              <p:cNvSpPr txBox="1">
                <a:spLocks noChangeArrowheads="1"/>
              </p:cNvSpPr>
              <p:nvPr/>
            </p:nvSpPr>
            <p:spPr bwMode="auto">
              <a:xfrm>
                <a:off x="5264161" y="4868564"/>
                <a:ext cx="1703523" cy="7289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Institutional</a:t>
                </a:r>
              </a:p>
              <a:p>
                <a:pPr algn="ctr" eaLnBrk="1" hangingPunct="1"/>
                <a:r>
                  <a:rPr lang="en-GB" sz="800" dirty="0"/>
                  <a:t>care</a:t>
                </a:r>
              </a:p>
            </p:txBody>
          </p:sp>
        </p:grpSp>
        <p:grpSp>
          <p:nvGrpSpPr>
            <p:cNvPr id="8" name="Group 11"/>
            <p:cNvGrpSpPr>
              <a:grpSpLocks/>
            </p:cNvGrpSpPr>
            <p:nvPr/>
          </p:nvGrpSpPr>
          <p:grpSpPr bwMode="auto">
            <a:xfrm>
              <a:off x="2514120" y="974488"/>
              <a:ext cx="1619371" cy="954088"/>
              <a:chOff x="2514120" y="1403116"/>
              <a:chExt cx="1619371" cy="954088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2514120" y="1403116"/>
                <a:ext cx="1619371" cy="954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2" name="TextBox 11"/>
              <p:cNvSpPr txBox="1">
                <a:spLocks noChangeArrowheads="1"/>
              </p:cNvSpPr>
              <p:nvPr/>
            </p:nvSpPr>
            <p:spPr bwMode="auto">
              <a:xfrm>
                <a:off x="2535396" y="1557418"/>
                <a:ext cx="1576106" cy="7289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Neurology</a:t>
                </a:r>
              </a:p>
              <a:p>
                <a:pPr algn="ctr" eaLnBrk="1" hangingPunct="1"/>
                <a:r>
                  <a:rPr lang="en-GB" sz="800" dirty="0"/>
                  <a:t>services</a:t>
                </a:r>
              </a:p>
            </p:txBody>
          </p:sp>
        </p:grpSp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2501419" y="5403615"/>
              <a:ext cx="1619371" cy="954088"/>
              <a:chOff x="2501419" y="5403615"/>
              <a:chExt cx="1619371" cy="954088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2501419" y="5403615"/>
                <a:ext cx="1619371" cy="954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0" name="TextBox 13"/>
              <p:cNvSpPr txBox="1">
                <a:spLocks noChangeArrowheads="1"/>
              </p:cNvSpPr>
              <p:nvPr/>
            </p:nvSpPr>
            <p:spPr bwMode="auto">
              <a:xfrm>
                <a:off x="2653975" y="5557947"/>
                <a:ext cx="1313551" cy="7289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End of</a:t>
                </a:r>
              </a:p>
              <a:p>
                <a:pPr algn="ctr" eaLnBrk="1" hangingPunct="1"/>
                <a:r>
                  <a:rPr lang="en-GB" sz="800" dirty="0"/>
                  <a:t>life care</a:t>
                </a:r>
              </a:p>
            </p:txBody>
          </p:sp>
        </p:grpSp>
        <p:grpSp>
          <p:nvGrpSpPr>
            <p:cNvPr id="10" name="Group 13"/>
            <p:cNvGrpSpPr>
              <a:grpSpLocks/>
            </p:cNvGrpSpPr>
            <p:nvPr/>
          </p:nvGrpSpPr>
          <p:grpSpPr bwMode="auto">
            <a:xfrm>
              <a:off x="5624695" y="3190639"/>
              <a:ext cx="1634025" cy="952500"/>
              <a:chOff x="5732263" y="3166974"/>
              <a:chExt cx="1634025" cy="95250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5739771" y="3166974"/>
                <a:ext cx="1619371" cy="9525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8" name="TextBox 15"/>
              <p:cNvSpPr txBox="1">
                <a:spLocks noChangeArrowheads="1"/>
              </p:cNvSpPr>
              <p:nvPr/>
            </p:nvSpPr>
            <p:spPr bwMode="auto">
              <a:xfrm>
                <a:off x="5732263" y="3320149"/>
                <a:ext cx="1634025" cy="728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800" dirty="0"/>
                  <a:t>Secondary</a:t>
                </a:r>
              </a:p>
              <a:p>
                <a:pPr algn="ctr" eaLnBrk="1" hangingPunct="1"/>
                <a:r>
                  <a:rPr lang="en-GB" sz="800" dirty="0"/>
                  <a:t>care</a:t>
                </a:r>
              </a:p>
            </p:txBody>
          </p:sp>
        </p:grpSp>
        <p:cxnSp>
          <p:nvCxnSpPr>
            <p:cNvPr id="11" name="Straight Arrow Connector 10"/>
            <p:cNvCxnSpPr>
              <a:endCxn id="21" idx="4"/>
            </p:cNvCxnSpPr>
            <p:nvPr/>
          </p:nvCxnSpPr>
          <p:spPr>
            <a:xfrm rot="5400000" flipH="1" flipV="1">
              <a:off x="2686424" y="2553257"/>
              <a:ext cx="1262062" cy="1270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rot="5400000" flipH="1" flipV="1">
              <a:off x="4403422" y="1865002"/>
              <a:ext cx="944562" cy="198611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17" idx="2"/>
            </p:cNvCxnSpPr>
            <p:nvPr/>
          </p:nvCxnSpPr>
          <p:spPr>
            <a:xfrm>
              <a:off x="4120790" y="3666889"/>
              <a:ext cx="1511413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19" idx="0"/>
            </p:cNvCxnSpPr>
            <p:nvPr/>
          </p:nvCxnSpPr>
          <p:spPr>
            <a:xfrm rot="5400000">
              <a:off x="2680073" y="4774171"/>
              <a:ext cx="1260475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6200000" flipH="1">
              <a:off x="4391515" y="3494571"/>
              <a:ext cx="968375" cy="198611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488519" y="3636727"/>
              <a:ext cx="1008138" cy="3175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Arrow Connector 28"/>
          <p:cNvCxnSpPr>
            <a:endCxn id="4" idx="0"/>
          </p:cNvCxnSpPr>
          <p:nvPr/>
        </p:nvCxnSpPr>
        <p:spPr>
          <a:xfrm>
            <a:off x="8738896" y="3668110"/>
            <a:ext cx="0" cy="1518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79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77614" y="381000"/>
            <a:ext cx="11088414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One national study: </a:t>
            </a:r>
            <a:br>
              <a:rPr lang="en-US" sz="3600" dirty="0" smtClean="0"/>
            </a:br>
            <a:r>
              <a:rPr lang="en-US" sz="3600" dirty="0" smtClean="0"/>
              <a:t>The UK’s Cognitive </a:t>
            </a:r>
            <a:r>
              <a:rPr lang="en-US" sz="3600" dirty="0"/>
              <a:t>Function and Ageing Studies</a:t>
            </a:r>
          </a:p>
        </p:txBody>
      </p:sp>
      <p:pic>
        <p:nvPicPr>
          <p:cNvPr id="24579" name="Picture 3" descr="cfas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447800"/>
            <a:ext cx="40894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234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61848" y="163513"/>
            <a:ext cx="9160040" cy="13255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3200" dirty="0"/>
              <a:t>Brief design of original CFAS (MRC/DH funded)</a:t>
            </a:r>
            <a:endParaRPr lang="en-GB" sz="3200" dirty="0">
              <a:latin typeface="Arial" charset="0"/>
              <a:ea typeface="ＭＳ Ｐゴシック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21708" y="1489076"/>
            <a:ext cx="8810368" cy="515302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sz="2400" dirty="0"/>
              <a:t>18,304 individuals recruited 1989-93</a:t>
            </a:r>
          </a:p>
          <a:p>
            <a:pPr eaLnBrk="1" hangingPunct="1">
              <a:defRPr/>
            </a:pPr>
            <a:r>
              <a:rPr lang="en-GB" sz="2400" dirty="0"/>
              <a:t>65+ population sampling equal weight &lt;75,75+ </a:t>
            </a:r>
          </a:p>
          <a:p>
            <a:pPr eaLnBrk="1" hangingPunct="1">
              <a:defRPr/>
            </a:pPr>
            <a:r>
              <a:rPr lang="en-GB" sz="2400" dirty="0"/>
              <a:t>5 identical centres, 1 non identical centre</a:t>
            </a:r>
          </a:p>
          <a:p>
            <a:pPr eaLnBrk="1" hangingPunct="1">
              <a:defRPr/>
            </a:pPr>
            <a:r>
              <a:rPr lang="en-GB" sz="2400" dirty="0"/>
              <a:t>True populations – institutions included </a:t>
            </a:r>
          </a:p>
          <a:p>
            <a:pPr eaLnBrk="1" hangingPunct="1">
              <a:defRPr/>
            </a:pPr>
            <a:r>
              <a:rPr lang="en-GB" sz="2400" dirty="0"/>
              <a:t>~ 80% response rate at each stage</a:t>
            </a:r>
          </a:p>
          <a:p>
            <a:pPr eaLnBrk="1" hangingPunct="1">
              <a:defRPr/>
            </a:pPr>
            <a:r>
              <a:rPr lang="en-GB" sz="2400" dirty="0"/>
              <a:t>Subsets followed at varying intervals – all at 2 and 10 years</a:t>
            </a:r>
          </a:p>
          <a:p>
            <a:pPr eaLnBrk="1" hangingPunct="1">
              <a:defRPr/>
            </a:pPr>
            <a:r>
              <a:rPr lang="en-GB" sz="2400" dirty="0"/>
              <a:t>Detailed interviews to capture data relevant to differential diagnosis of mental health disorders in later life (GMS and CAMDEX) with </a:t>
            </a:r>
            <a:r>
              <a:rPr lang="en-GB" sz="2400" dirty="0" err="1"/>
              <a:t>algorithic</a:t>
            </a:r>
            <a:r>
              <a:rPr lang="en-GB" sz="2400" dirty="0"/>
              <a:t> diagnosis of dementia status (DSM-IIIR equivalent)</a:t>
            </a:r>
          </a:p>
          <a:p>
            <a:pPr eaLnBrk="1" hangingPunct="1">
              <a:defRPr/>
            </a:pPr>
            <a:r>
              <a:rPr lang="en-GB" sz="2400" dirty="0" err="1"/>
              <a:t>Bioresource</a:t>
            </a:r>
            <a:r>
              <a:rPr lang="en-GB" sz="2400" dirty="0"/>
              <a:t> &amp; brain donation (&gt;500 brains)</a:t>
            </a:r>
          </a:p>
        </p:txBody>
      </p:sp>
    </p:spTree>
    <p:extLst>
      <p:ext uri="{BB962C8B-B14F-4D97-AF65-F5344CB8AC3E}">
        <p14:creationId xmlns:p14="http://schemas.microsoft.com/office/powerpoint/2010/main" val="34519968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>
                <a:latin typeface="Arial" charset="0"/>
                <a:ea typeface="ＭＳ Ｐゴシック" charset="0"/>
              </a:rPr>
              <a:t/>
            </a:r>
            <a:br>
              <a:rPr lang="zh-CN" altLang="en-US">
                <a:latin typeface="Arial" charset="0"/>
                <a:ea typeface="ＭＳ Ｐゴシック" charset="0"/>
              </a:rPr>
            </a:br>
            <a:endParaRPr lang="zh-CN" altLang="en-US">
              <a:latin typeface="Arial" charset="0"/>
              <a:ea typeface="ＭＳ Ｐゴシック" charset="0"/>
            </a:endParaRPr>
          </a:p>
        </p:txBody>
      </p:sp>
      <p:pic>
        <p:nvPicPr>
          <p:cNvPr id="46082" name="Picture 5" descr="qmu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6553200"/>
            <a:ext cx="9144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7" descr="wtvm05045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557963"/>
            <a:ext cx="838200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8" descr="cambridg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6602414"/>
            <a:ext cx="7239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13"/>
          <p:cNvSpPr>
            <a:spLocks noChangeArrowheads="1"/>
          </p:cNvSpPr>
          <p:nvPr/>
        </p:nvSpPr>
        <p:spPr bwMode="auto">
          <a:xfrm>
            <a:off x="1828800" y="6169026"/>
            <a:ext cx="28908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200" b="1">
                <a:latin typeface="Helvetica" charset="0"/>
                <a:cs typeface="Helvetica" charset="0"/>
              </a:rPr>
              <a:t>www.mindovermatterproject.co.uk</a:t>
            </a:r>
          </a:p>
        </p:txBody>
      </p:sp>
      <p:pic>
        <p:nvPicPr>
          <p:cNvPr id="4608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8" name="TextBox 10"/>
          <p:cNvSpPr txBox="1">
            <a:spLocks noChangeArrowheads="1"/>
          </p:cNvSpPr>
          <p:nvPr/>
        </p:nvSpPr>
        <p:spPr bwMode="auto">
          <a:xfrm>
            <a:off x="1524000" y="5499006"/>
            <a:ext cx="37643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200" dirty="0">
                <a:latin typeface="Calibri" charset="0"/>
              </a:rPr>
              <a:t>MIND OVER MATTER</a:t>
            </a:r>
          </a:p>
          <a:p>
            <a:pPr eaLnBrk="1" hangingPunct="1"/>
            <a:r>
              <a:rPr lang="en-US" altLang="zh-CN" sz="1800" dirty="0">
                <a:latin typeface="Calibri" charset="0"/>
              </a:rPr>
              <a:t>BRONWYN PARRY  ANIA DABROWSKA </a:t>
            </a:r>
          </a:p>
        </p:txBody>
      </p:sp>
      <p:pic>
        <p:nvPicPr>
          <p:cNvPr id="9" name="Picture 18" descr="2 Ania Dabrowska, Ella Wilts copy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531" y="304800"/>
            <a:ext cx="373380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25306"/>
      </p:ext>
    </p:extLst>
  </p:cSld>
  <p:clrMapOvr>
    <a:masterClrMapping/>
  </p:clrMapOvr>
  <p:transition spd="slow" advTm="2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53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Epidemiological Neuropathology</a:t>
            </a:r>
            <a:br>
              <a:rPr lang="en-GB" dirty="0" smtClean="0"/>
            </a:br>
            <a:r>
              <a:rPr lang="en-GB" sz="4000" dirty="0"/>
              <a:t>Attributable risks for dementia at death (CFAS)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81200" y="1935480"/>
            <a:ext cx="8229600" cy="1421512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rgbClr val="7030A0"/>
                </a:solidFill>
              </a:rPr>
              <a:t>456 donations</a:t>
            </a:r>
          </a:p>
          <a:p>
            <a:r>
              <a:rPr lang="en-GB" sz="2000" dirty="0">
                <a:solidFill>
                  <a:srgbClr val="7030A0"/>
                </a:solidFill>
              </a:rPr>
              <a:t>AR – estimate of relative contributions  of specific pathologies to dementia at death</a:t>
            </a:r>
          </a:p>
        </p:txBody>
      </p:sp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3592" y="3081533"/>
            <a:ext cx="7896994" cy="3581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09253" y="3931171"/>
            <a:ext cx="30480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 rot="16200000">
            <a:off x="1513688" y="5491612"/>
            <a:ext cx="13865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Table 1 from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3" name="Oval 2"/>
          <p:cNvSpPr/>
          <p:nvPr/>
        </p:nvSpPr>
        <p:spPr>
          <a:xfrm>
            <a:off x="9017000" y="2832101"/>
            <a:ext cx="1562100" cy="3830835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5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1"/>
            <a:ext cx="755639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2" name="TextBox 4"/>
          <p:cNvSpPr txBox="1">
            <a:spLocks noChangeArrowheads="1"/>
          </p:cNvSpPr>
          <p:nvPr/>
        </p:nvSpPr>
        <p:spPr bwMode="auto">
          <a:xfrm>
            <a:off x="8964290" y="5867401"/>
            <a:ext cx="1737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 dirty="0">
                <a:cs typeface="宋体" charset="0"/>
              </a:rPr>
              <a:t>NEJM 2009; </a:t>
            </a:r>
          </a:p>
          <a:p>
            <a:pPr eaLnBrk="1" hangingPunct="1"/>
            <a:r>
              <a:rPr lang="en-GB" sz="1800" dirty="0">
                <a:cs typeface="宋体" charset="0"/>
              </a:rPr>
              <a:t>360:2302-2309</a:t>
            </a:r>
          </a:p>
        </p:txBody>
      </p:sp>
      <p:sp>
        <p:nvSpPr>
          <p:cNvPr id="56323" name="TextBox 4"/>
          <p:cNvSpPr txBox="1">
            <a:spLocks noChangeArrowheads="1"/>
          </p:cNvSpPr>
          <p:nvPr/>
        </p:nvSpPr>
        <p:spPr bwMode="auto">
          <a:xfrm>
            <a:off x="8939268" y="500063"/>
            <a:ext cx="18351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 dirty="0" smtClean="0">
                <a:cs typeface="宋体" charset="0"/>
              </a:rPr>
              <a:t>Age matters: AD </a:t>
            </a:r>
            <a:r>
              <a:rPr lang="en-GB" sz="1800" dirty="0">
                <a:cs typeface="宋体" charset="0"/>
              </a:rPr>
              <a:t>neuropath loses its close association with dementia in the oldest old</a:t>
            </a:r>
          </a:p>
        </p:txBody>
      </p:sp>
    </p:spTree>
    <p:extLst>
      <p:ext uri="{BB962C8B-B14F-4D97-AF65-F5344CB8AC3E}">
        <p14:creationId xmlns:p14="http://schemas.microsoft.com/office/powerpoint/2010/main" val="231303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0" y="1257300"/>
            <a:ext cx="40005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BC27D4-31BD-49C2-98E9-5E3CDC583E78}"/>
              </a:ext>
            </a:extLst>
          </p:cNvPr>
          <p:cNvSpPr/>
          <p:nvPr/>
        </p:nvSpPr>
        <p:spPr>
          <a:xfrm>
            <a:off x="1322614" y="3633788"/>
            <a:ext cx="7783286" cy="2775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54276" name="Rectangle 3"/>
          <p:cNvSpPr>
            <a:spLocks noChangeArrowheads="1"/>
          </p:cNvSpPr>
          <p:nvPr/>
        </p:nvSpPr>
        <p:spPr bwMode="auto">
          <a:xfrm>
            <a:off x="2095500" y="3870724"/>
            <a:ext cx="8572500" cy="10156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3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 of subjects in advanced old age require an overhaul of prior assumptions</a:t>
            </a:r>
          </a:p>
        </p:txBody>
      </p:sp>
      <p:sp>
        <p:nvSpPr>
          <p:cNvPr id="54277" name="TextBox 1"/>
          <p:cNvSpPr txBox="1">
            <a:spLocks noChangeArrowheads="1"/>
          </p:cNvSpPr>
          <p:nvPr/>
        </p:nvSpPr>
        <p:spPr bwMode="auto">
          <a:xfrm>
            <a:off x="6942536" y="2947987"/>
            <a:ext cx="49244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350">
                <a:solidFill>
                  <a:srgbClr val="7030A0"/>
                </a:solidFill>
                <a:latin typeface="Arial" panose="020B0604020202020204" pitchFamily="34" charset="0"/>
              </a:rPr>
              <a:t>Age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110" y="5246592"/>
            <a:ext cx="1723039" cy="10776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62894" y="6466286"/>
            <a:ext cx="4229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With thanks to Peter Nelson for </a:t>
            </a:r>
            <a:r>
              <a:rPr lang="en-GB" dirty="0" err="1" smtClean="0"/>
              <a:t>H.Scl</a:t>
            </a:r>
            <a:r>
              <a:rPr lang="en-GB" dirty="0" smtClean="0"/>
              <a:t> slides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063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49" name="Rectangle 4"/>
          <p:cNvSpPr>
            <a:spLocks noChangeArrowheads="1"/>
          </p:cNvSpPr>
          <p:nvPr/>
        </p:nvSpPr>
        <p:spPr bwMode="auto">
          <a:xfrm>
            <a:off x="1525588" y="1"/>
            <a:ext cx="91424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itchFamily="34" charset="0"/>
              </a:rPr>
              <a:t>Less common and “disregarded” pathologies in late onset </a:t>
            </a:r>
            <a:r>
              <a:rPr lang="en-GB" altLang="en-US" dirty="0" smtClean="0">
                <a:latin typeface="Calibri" pitchFamily="34" charset="0"/>
              </a:rPr>
              <a:t>dementia matter</a:t>
            </a:r>
            <a:endParaRPr lang="en-AU" altLang="en-US" dirty="0">
              <a:latin typeface="Calibri" pitchFamily="34" charset="0"/>
            </a:endParaRPr>
          </a:p>
        </p:txBody>
      </p:sp>
      <p:sp>
        <p:nvSpPr>
          <p:cNvPr id="309250" name="Rectangle 2"/>
          <p:cNvSpPr>
            <a:spLocks noChangeArrowheads="1"/>
          </p:cNvSpPr>
          <p:nvPr/>
        </p:nvSpPr>
        <p:spPr bwMode="auto">
          <a:xfrm>
            <a:off x="42908538" y="18856325"/>
            <a:ext cx="923925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en-GB" altLang="en-US" sz="3000" b="1" i="1">
                <a:solidFill>
                  <a:srgbClr val="0000CC"/>
                </a:solidFill>
              </a:rPr>
              <a:t>Figure 2</a:t>
            </a:r>
            <a:r>
              <a:rPr lang="en-GB" altLang="en-US" sz="3000">
                <a:solidFill>
                  <a:srgbClr val="0000CC"/>
                </a:solidFill>
              </a:rPr>
              <a:t>.  Associations (odds ratios and 95% confidence internals) between cortical, hippocampal and entorhinal, and brainstem pathologies and clinical dementia status at death.</a:t>
            </a:r>
          </a:p>
          <a:p>
            <a:pPr>
              <a:spcBef>
                <a:spcPts val="600"/>
              </a:spcBef>
            </a:pPr>
            <a:r>
              <a:rPr lang="en-GB" altLang="en-US" sz="3000">
                <a:solidFill>
                  <a:srgbClr val="0000CC"/>
                </a:solidFill>
              </a:rPr>
              <a:t>  </a:t>
            </a:r>
          </a:p>
          <a:p>
            <a:pPr>
              <a:spcBef>
                <a:spcPts val="600"/>
              </a:spcBef>
            </a:pPr>
            <a:r>
              <a:rPr lang="en-GB" altLang="en-US" sz="3000">
                <a:solidFill>
                  <a:srgbClr val="0000CC"/>
                </a:solidFill>
              </a:rPr>
              <a:t>	</a:t>
            </a:r>
            <a:r>
              <a:rPr lang="en-GB" altLang="en-US" sz="2000" b="1">
                <a:solidFill>
                  <a:srgbClr val="0000CC"/>
                </a:solidFill>
              </a:rPr>
              <a:t>Model 1/M1</a:t>
            </a:r>
            <a:r>
              <a:rPr lang="en-GB" altLang="en-US" sz="2000">
                <a:solidFill>
                  <a:srgbClr val="0000CC"/>
                </a:solidFill>
              </a:rPr>
              <a:t>	adjusted for age group, study and sex</a:t>
            </a:r>
          </a:p>
          <a:p>
            <a:pPr>
              <a:spcBef>
                <a:spcPts val="600"/>
              </a:spcBef>
            </a:pPr>
            <a:r>
              <a:rPr lang="en-GB" altLang="en-US" sz="2000" b="1">
                <a:solidFill>
                  <a:srgbClr val="0000CC"/>
                </a:solidFill>
              </a:rPr>
              <a:t>	Model 2/M2</a:t>
            </a:r>
            <a:r>
              <a:rPr lang="en-GB" altLang="en-US" sz="2000">
                <a:solidFill>
                  <a:srgbClr val="0000CC"/>
                </a:solidFill>
              </a:rPr>
              <a:t>	adjusted for age group, study, sex, cortical neuritic 			plaques and Braak stage</a:t>
            </a:r>
            <a:endParaRPr lang="en-AU" altLang="en-US" sz="2000">
              <a:solidFill>
                <a:srgbClr val="0000CC"/>
              </a:solidFill>
            </a:endParaRPr>
          </a:p>
        </p:txBody>
      </p:sp>
      <p:grpSp>
        <p:nvGrpSpPr>
          <p:cNvPr id="309251" name="Group 68"/>
          <p:cNvGrpSpPr>
            <a:grpSpLocks noChangeAspect="1"/>
          </p:cNvGrpSpPr>
          <p:nvPr/>
        </p:nvGrpSpPr>
        <p:grpSpPr bwMode="auto">
          <a:xfrm>
            <a:off x="28868688" y="10861675"/>
            <a:ext cx="20278725" cy="12599988"/>
            <a:chOff x="846634" y="415697"/>
            <a:chExt cx="7397774" cy="4596693"/>
          </a:xfrm>
        </p:grpSpPr>
        <p:pic>
          <p:nvPicPr>
            <p:cNvPr id="309255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7991" y="653272"/>
              <a:ext cx="6666529" cy="162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9256" name="TextBox 70"/>
            <p:cNvSpPr txBox="1">
              <a:spLocks noChangeArrowheads="1"/>
            </p:cNvSpPr>
            <p:nvPr/>
          </p:nvSpPr>
          <p:spPr bwMode="auto">
            <a:xfrm>
              <a:off x="857396" y="415697"/>
              <a:ext cx="7387012" cy="20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AU" altLang="en-US" sz="3000" b="1">
                  <a:solidFill>
                    <a:srgbClr val="0070C0"/>
                  </a:solidFill>
                  <a:latin typeface="Georgia" pitchFamily="18" charset="0"/>
                  <a:cs typeface="Arial" pitchFamily="34" charset="0"/>
                </a:rPr>
                <a:t>Risk of clinical dementia: cortical, hippocampal and entorhinal pathologies</a:t>
              </a:r>
            </a:p>
          </p:txBody>
        </p:sp>
        <p:sp>
          <p:nvSpPr>
            <p:cNvPr id="309257" name="TextBox 71"/>
            <p:cNvSpPr txBox="1">
              <a:spLocks noChangeArrowheads="1"/>
            </p:cNvSpPr>
            <p:nvPr/>
          </p:nvSpPr>
          <p:spPr bwMode="auto">
            <a:xfrm>
              <a:off x="846634" y="2852936"/>
              <a:ext cx="7387012" cy="20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AU" altLang="en-US" sz="3000" b="1">
                  <a:solidFill>
                    <a:srgbClr val="0070C0"/>
                  </a:solidFill>
                  <a:latin typeface="Georgia" pitchFamily="18" charset="0"/>
                  <a:cs typeface="Arial" pitchFamily="34" charset="0"/>
                </a:rPr>
                <a:t>Risk of clinical dementia: brainstem pathologies</a:t>
              </a:r>
            </a:p>
          </p:txBody>
        </p:sp>
        <p:grpSp>
          <p:nvGrpSpPr>
            <p:cNvPr id="309258" name="Group 72"/>
            <p:cNvGrpSpPr>
              <a:grpSpLocks/>
            </p:cNvGrpSpPr>
            <p:nvPr/>
          </p:nvGrpSpPr>
          <p:grpSpPr bwMode="auto">
            <a:xfrm>
              <a:off x="1205107" y="994372"/>
              <a:ext cx="6858570" cy="4018018"/>
              <a:chOff x="1205107" y="994372"/>
              <a:chExt cx="6858570" cy="4018018"/>
            </a:xfrm>
          </p:grpSpPr>
          <p:pic>
            <p:nvPicPr>
              <p:cNvPr id="309259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3688" y="2189841"/>
                <a:ext cx="6299989" cy="440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3" name="Straight Connector 12"/>
              <p:cNvCxnSpPr/>
              <p:nvPr/>
            </p:nvCxnSpPr>
            <p:spPr>
              <a:xfrm flipV="1">
                <a:off x="2406803" y="994265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V="1">
                <a:off x="3033419" y="994844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3659456" y="995424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286651" y="994265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V="1">
                <a:off x="4916162" y="994265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541620" y="994844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V="1">
                <a:off x="6168236" y="994844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6794852" y="994844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V="1">
                <a:off x="7423784" y="995424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8052137" y="994265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09270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3390" y="3104335"/>
                <a:ext cx="4031226" cy="165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271" name="Picture 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1353" y="4684886"/>
                <a:ext cx="3784005" cy="327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5" name="Straight Connector 24"/>
              <p:cNvCxnSpPr/>
              <p:nvPr/>
            </p:nvCxnSpPr>
            <p:spPr>
              <a:xfrm flipV="1">
                <a:off x="2398116" y="3392515"/>
                <a:ext cx="0" cy="992659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V="1">
                <a:off x="3024732" y="3393094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V="1">
                <a:off x="3650769" y="3393673"/>
                <a:ext cx="0" cy="992659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4277385" y="3392515"/>
                <a:ext cx="0" cy="992659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V="1">
                <a:off x="4906896" y="3392515"/>
                <a:ext cx="0" cy="992659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5527142" y="3382090"/>
                <a:ext cx="0" cy="9932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9278" name="TextBox 92"/>
              <p:cNvSpPr txBox="1">
                <a:spLocks noChangeArrowheads="1"/>
              </p:cNvSpPr>
              <p:nvPr/>
            </p:nvSpPr>
            <p:spPr bwMode="auto">
              <a:xfrm rot="-5400000">
                <a:off x="882047" y="1494412"/>
                <a:ext cx="792088" cy="1459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/>
                <a:r>
                  <a:rPr lang="en-AU" altLang="en-US" sz="2000">
                    <a:solidFill>
                      <a:srgbClr val="080808"/>
                    </a:solidFill>
                    <a:cs typeface="Arial" pitchFamily="34" charset="0"/>
                  </a:rPr>
                  <a:t>Odds ratio</a:t>
                </a:r>
              </a:p>
            </p:txBody>
          </p:sp>
          <p:sp>
            <p:nvSpPr>
              <p:cNvPr id="309279" name="TextBox 93"/>
              <p:cNvSpPr txBox="1">
                <a:spLocks noChangeArrowheads="1"/>
              </p:cNvSpPr>
              <p:nvPr/>
            </p:nvSpPr>
            <p:spPr bwMode="auto">
              <a:xfrm rot="-5400000">
                <a:off x="884495" y="3961735"/>
                <a:ext cx="792086" cy="1459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/>
                <a:r>
                  <a:rPr lang="en-AU" altLang="en-US" sz="2000">
                    <a:solidFill>
                      <a:srgbClr val="080808"/>
                    </a:solidFill>
                    <a:cs typeface="Arial" pitchFamily="34" charset="0"/>
                  </a:rPr>
                  <a:t>Odds ratio</a:t>
                </a:r>
              </a:p>
            </p:txBody>
          </p:sp>
        </p:grpSp>
      </p:grpSp>
      <p:sp>
        <p:nvSpPr>
          <p:cNvPr id="309252" name="Rectangle 94"/>
          <p:cNvSpPr>
            <a:spLocks noChangeArrowheads="1"/>
          </p:cNvSpPr>
          <p:nvPr/>
        </p:nvSpPr>
        <p:spPr bwMode="auto">
          <a:xfrm>
            <a:off x="49085500" y="12842875"/>
            <a:ext cx="4538663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b="1" i="1">
                <a:solidFill>
                  <a:srgbClr val="0070C0"/>
                </a:solidFill>
              </a:rPr>
              <a:t>Key</a:t>
            </a:r>
          </a:p>
          <a:p>
            <a:pPr>
              <a:spcBef>
                <a:spcPts val="600"/>
              </a:spcBef>
            </a:pPr>
            <a:r>
              <a:rPr lang="en-GB" altLang="en-US">
                <a:solidFill>
                  <a:srgbClr val="0070C0"/>
                </a:solidFill>
              </a:rPr>
              <a:t>Ent.cotex – entorhinal cortex</a:t>
            </a:r>
          </a:p>
          <a:p>
            <a:pPr>
              <a:spcBef>
                <a:spcPts val="600"/>
              </a:spcBef>
            </a:pPr>
            <a:r>
              <a:rPr lang="en-GB" altLang="en-US">
                <a:solidFill>
                  <a:srgbClr val="0070C0"/>
                </a:solidFill>
              </a:rPr>
              <a:t>Hip. – hippocampus</a:t>
            </a:r>
          </a:p>
          <a:p>
            <a:pPr>
              <a:spcBef>
                <a:spcPts val="600"/>
              </a:spcBef>
            </a:pPr>
            <a:r>
              <a:rPr lang="en-GB" altLang="en-US">
                <a:solidFill>
                  <a:srgbClr val="0070C0"/>
                </a:solidFill>
              </a:rPr>
              <a:t>Pig.incontinence - pigmentary incontinence </a:t>
            </a:r>
          </a:p>
          <a:p>
            <a:pPr>
              <a:spcBef>
                <a:spcPts val="600"/>
              </a:spcBef>
            </a:pPr>
            <a:r>
              <a:rPr lang="en-GB" altLang="en-US">
                <a:solidFill>
                  <a:srgbClr val="0070C0"/>
                </a:solidFill>
              </a:rPr>
              <a:t>GVD – granulovacuolar degeneration</a:t>
            </a:r>
          </a:p>
          <a:p>
            <a:pPr>
              <a:spcBef>
                <a:spcPts val="600"/>
              </a:spcBef>
            </a:pPr>
            <a:r>
              <a:rPr lang="en-GB" altLang="en-US">
                <a:solidFill>
                  <a:srgbClr val="0070C0"/>
                </a:solidFill>
              </a:rPr>
              <a:t>Hirano – Hirano bodies</a:t>
            </a:r>
          </a:p>
          <a:p>
            <a:pPr algn="just">
              <a:spcBef>
                <a:spcPts val="600"/>
              </a:spcBef>
            </a:pPr>
            <a:endParaRPr lang="en-AU" altLang="en-US" sz="2000">
              <a:solidFill>
                <a:srgbClr val="0070C0"/>
              </a:solidFill>
            </a:endParaRPr>
          </a:p>
        </p:txBody>
      </p:sp>
      <p:pic>
        <p:nvPicPr>
          <p:cNvPr id="309253" name="Picture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476250"/>
            <a:ext cx="9082088" cy="62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48601" y="4495800"/>
            <a:ext cx="29962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M1= </a:t>
            </a:r>
            <a:r>
              <a:rPr lang="en-GB" altLang="en-US" dirty="0"/>
              <a:t>adjusted for age group, study and sex</a:t>
            </a:r>
          </a:p>
          <a:p>
            <a:endParaRPr lang="en-US" dirty="0"/>
          </a:p>
          <a:p>
            <a:r>
              <a:rPr lang="en-US" dirty="0"/>
              <a:t>M2=</a:t>
            </a:r>
            <a:r>
              <a:rPr lang="en-GB" altLang="en-US" dirty="0"/>
              <a:t>adjusted for age group, study, sex, cortical </a:t>
            </a:r>
            <a:r>
              <a:rPr lang="en-GB" altLang="en-US" dirty="0" err="1"/>
              <a:t>neuritic</a:t>
            </a:r>
            <a:r>
              <a:rPr lang="en-GB" altLang="en-US" dirty="0"/>
              <a:t> plaques and </a:t>
            </a:r>
            <a:r>
              <a:rPr lang="en-GB" altLang="en-US" dirty="0" err="1"/>
              <a:t>Braak</a:t>
            </a:r>
            <a:r>
              <a:rPr lang="en-GB" altLang="en-US" dirty="0"/>
              <a:t> stage</a:t>
            </a:r>
          </a:p>
          <a:p>
            <a:endParaRPr lang="en-GB" altLang="en-US" dirty="0"/>
          </a:p>
          <a:p>
            <a:r>
              <a:rPr lang="en-GB" altLang="en-US" dirty="0"/>
              <a:t>Keage et al, JAD 2012</a:t>
            </a:r>
          </a:p>
          <a:p>
            <a:endParaRPr lang="en-AU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52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056" y="857250"/>
            <a:ext cx="40005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6844557" y="4919332"/>
            <a:ext cx="2074607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350" b="1" i="1" dirty="0">
                <a:latin typeface="Book Antiqua" panose="02040602050305030304" pitchFamily="18" charset="0"/>
              </a:rPr>
              <a:t>Nelson et al,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350" b="1" i="1" dirty="0" err="1">
                <a:latin typeface="Book Antiqua" panose="02040602050305030304" pitchFamily="18" charset="0"/>
              </a:rPr>
              <a:t>Acta</a:t>
            </a:r>
            <a:r>
              <a:rPr lang="en-US" altLang="en-US" sz="1350" b="1" i="1" dirty="0">
                <a:latin typeface="Book Antiqua" panose="02040602050305030304" pitchFamily="18" charset="0"/>
              </a:rPr>
              <a:t> </a:t>
            </a:r>
            <a:r>
              <a:rPr lang="en-US" altLang="en-US" sz="1350" b="1" i="1" dirty="0" err="1">
                <a:latin typeface="Book Antiqua" panose="02040602050305030304" pitchFamily="18" charset="0"/>
              </a:rPr>
              <a:t>Neuropathologica</a:t>
            </a:r>
            <a:r>
              <a:rPr lang="en-US" altLang="en-US" sz="1350" b="1" i="1" dirty="0">
                <a:latin typeface="Book Antiqua" panose="02040602050305030304" pitchFamily="18" charset="0"/>
              </a:rPr>
              <a:t>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350" b="1" i="1" dirty="0">
                <a:latin typeface="Book Antiqua" panose="02040602050305030304" pitchFamily="18" charset="0"/>
              </a:rPr>
              <a:t>2011</a:t>
            </a:r>
          </a:p>
        </p:txBody>
      </p:sp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7163034" y="484632"/>
            <a:ext cx="3257550" cy="378565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advanced old age,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non-AD diseases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underlie much of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dementia.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2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“Classic” </a:t>
            </a:r>
            <a:r>
              <a:rPr lang="en-US" alt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US" alt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-path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 addressed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younger cohorts in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clinic-based contexts.</a:t>
            </a:r>
          </a:p>
        </p:txBody>
      </p:sp>
      <p:sp>
        <p:nvSpPr>
          <p:cNvPr id="56325" name="TextBox 4"/>
          <p:cNvSpPr txBox="1">
            <a:spLocks noChangeArrowheads="1"/>
          </p:cNvSpPr>
          <p:nvPr/>
        </p:nvSpPr>
        <p:spPr bwMode="auto">
          <a:xfrm>
            <a:off x="4210052" y="3065860"/>
            <a:ext cx="49244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350">
                <a:solidFill>
                  <a:srgbClr val="7030A0"/>
                </a:solidFill>
                <a:latin typeface="Arial" panose="020B0604020202020204" pitchFamily="34" charset="0"/>
              </a:rPr>
              <a:t>Age</a:t>
            </a:r>
          </a:p>
        </p:txBody>
      </p:sp>
    </p:spTree>
    <p:extLst>
      <p:ext uri="{BB962C8B-B14F-4D97-AF65-F5344CB8AC3E}">
        <p14:creationId xmlns:p14="http://schemas.microsoft.com/office/powerpoint/2010/main" val="262134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672" y="287237"/>
            <a:ext cx="7445338" cy="480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7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2351089" y="2420939"/>
            <a:ext cx="936625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No </a:t>
            </a:r>
          </a:p>
          <a:p>
            <a:pPr algn="ctr" eaLnBrk="0" hangingPunct="0"/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impairment</a:t>
            </a:r>
            <a:endParaRPr lang="en-GB" sz="14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8904289" y="2420939"/>
            <a:ext cx="936625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Severe </a:t>
            </a:r>
          </a:p>
          <a:p>
            <a:pPr algn="ctr" eaLnBrk="0" hangingPunct="0"/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impairment</a:t>
            </a:r>
            <a:endParaRPr lang="en-GB" sz="14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6672264" y="2420939"/>
            <a:ext cx="936625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Moderate </a:t>
            </a:r>
          </a:p>
          <a:p>
            <a:pPr algn="ctr" eaLnBrk="0" hangingPunct="0"/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impairment</a:t>
            </a:r>
            <a:endParaRPr lang="en-GB" sz="14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4440239" y="2420939"/>
            <a:ext cx="936625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Slight </a:t>
            </a:r>
          </a:p>
          <a:p>
            <a:pPr algn="ctr" eaLnBrk="0" hangingPunct="0"/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impairment</a:t>
            </a:r>
            <a:endParaRPr lang="en-GB" sz="14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70" name="Rectangle 7"/>
          <p:cNvSpPr>
            <a:spLocks noChangeArrowheads="1"/>
          </p:cNvSpPr>
          <p:nvPr/>
        </p:nvSpPr>
        <p:spPr bwMode="auto">
          <a:xfrm>
            <a:off x="5519739" y="4868864"/>
            <a:ext cx="936625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GB" sz="1400">
                <a:solidFill>
                  <a:srgbClr val="000000"/>
                </a:solidFill>
                <a:cs typeface="Arial" charset="0"/>
              </a:rPr>
              <a:t>Death</a:t>
            </a:r>
          </a:p>
        </p:txBody>
      </p:sp>
      <p:sp>
        <p:nvSpPr>
          <p:cNvPr id="36871" name="Line 8"/>
          <p:cNvSpPr>
            <a:spLocks noChangeShapeType="1"/>
          </p:cNvSpPr>
          <p:nvPr/>
        </p:nvSpPr>
        <p:spPr bwMode="auto">
          <a:xfrm>
            <a:off x="3359151" y="2636838"/>
            <a:ext cx="10080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2" name="Line 9"/>
          <p:cNvSpPr>
            <a:spLocks noChangeShapeType="1"/>
          </p:cNvSpPr>
          <p:nvPr/>
        </p:nvSpPr>
        <p:spPr bwMode="auto">
          <a:xfrm flipH="1">
            <a:off x="3359151" y="2852738"/>
            <a:ext cx="10080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5519738" y="2636838"/>
            <a:ext cx="10080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Line 11"/>
          <p:cNvSpPr>
            <a:spLocks noChangeShapeType="1"/>
          </p:cNvSpPr>
          <p:nvPr/>
        </p:nvSpPr>
        <p:spPr bwMode="auto">
          <a:xfrm flipH="1">
            <a:off x="5519738" y="2852738"/>
            <a:ext cx="10080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Line 12"/>
          <p:cNvSpPr>
            <a:spLocks noChangeShapeType="1"/>
          </p:cNvSpPr>
          <p:nvPr/>
        </p:nvSpPr>
        <p:spPr bwMode="auto">
          <a:xfrm>
            <a:off x="7751763" y="2636838"/>
            <a:ext cx="10080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Line 13"/>
          <p:cNvSpPr>
            <a:spLocks noChangeShapeType="1"/>
          </p:cNvSpPr>
          <p:nvPr/>
        </p:nvSpPr>
        <p:spPr bwMode="auto">
          <a:xfrm>
            <a:off x="2855914" y="3284539"/>
            <a:ext cx="2663825" cy="15128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7" name="Line 14"/>
          <p:cNvSpPr>
            <a:spLocks noChangeShapeType="1"/>
          </p:cNvSpPr>
          <p:nvPr/>
        </p:nvSpPr>
        <p:spPr bwMode="auto">
          <a:xfrm>
            <a:off x="5232400" y="3284539"/>
            <a:ext cx="503238" cy="15128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8" name="Line 15"/>
          <p:cNvSpPr>
            <a:spLocks noChangeShapeType="1"/>
          </p:cNvSpPr>
          <p:nvPr/>
        </p:nvSpPr>
        <p:spPr bwMode="auto">
          <a:xfrm flipH="1">
            <a:off x="6167439" y="3284539"/>
            <a:ext cx="649287" cy="15128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9" name="Line 16"/>
          <p:cNvSpPr>
            <a:spLocks noChangeShapeType="1"/>
          </p:cNvSpPr>
          <p:nvPr/>
        </p:nvSpPr>
        <p:spPr bwMode="auto">
          <a:xfrm flipH="1">
            <a:off x="6311900" y="3284539"/>
            <a:ext cx="3024188" cy="15128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Rectangle 17"/>
          <p:cNvSpPr>
            <a:spLocks noChangeArrowheads="1"/>
          </p:cNvSpPr>
          <p:nvPr/>
        </p:nvSpPr>
        <p:spPr bwMode="auto">
          <a:xfrm>
            <a:off x="3503614" y="2060575"/>
            <a:ext cx="7905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FF0000"/>
                </a:solidFill>
                <a:cs typeface="ＭＳ Ｐゴシック" charset="0"/>
              </a:rPr>
              <a:t>0.58</a:t>
            </a:r>
            <a:r>
              <a:rPr lang="en-US" sz="1600" b="1" dirty="0">
                <a:solidFill>
                  <a:srgbClr val="000000"/>
                </a:solidFill>
                <a:cs typeface="ＭＳ Ｐゴシック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1000" b="1" dirty="0">
                <a:solidFill>
                  <a:srgbClr val="000000"/>
                </a:solidFill>
                <a:cs typeface="ＭＳ Ｐゴシック" charset="0"/>
              </a:rPr>
              <a:t>(0.45, 0.74)</a:t>
            </a:r>
            <a:endParaRPr lang="en-GB" sz="1000" b="1" dirty="0">
              <a:solidFill>
                <a:srgbClr val="000000"/>
              </a:solidFill>
              <a:cs typeface="ＭＳ Ｐゴシック" charset="0"/>
            </a:endParaRPr>
          </a:p>
          <a:p>
            <a:pPr algn="ctr"/>
            <a:endParaRPr lang="en-GB" sz="1000" b="1" dirty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81" name="Rectangle 18"/>
          <p:cNvSpPr>
            <a:spLocks noChangeArrowheads="1"/>
          </p:cNvSpPr>
          <p:nvPr/>
        </p:nvSpPr>
        <p:spPr bwMode="auto">
          <a:xfrm>
            <a:off x="3143251" y="4005263"/>
            <a:ext cx="11525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cs typeface="ＭＳ Ｐゴシック" charset="0"/>
              </a:rPr>
              <a:t>0.83</a:t>
            </a:r>
            <a:r>
              <a:rPr lang="en-US" sz="1000">
                <a:solidFill>
                  <a:srgbClr val="000000"/>
                </a:solidFill>
                <a:cs typeface="ＭＳ Ｐゴシック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1000">
                <a:solidFill>
                  <a:srgbClr val="000000"/>
                </a:solidFill>
                <a:cs typeface="ＭＳ Ｐゴシック" charset="0"/>
              </a:rPr>
              <a:t>(0.69, 1.00)</a:t>
            </a:r>
            <a:endParaRPr lang="en-GB" sz="10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82" name="Rectangle 19"/>
          <p:cNvSpPr>
            <a:spLocks noChangeArrowheads="1"/>
          </p:cNvSpPr>
          <p:nvPr/>
        </p:nvSpPr>
        <p:spPr bwMode="auto">
          <a:xfrm>
            <a:off x="3287714" y="3068638"/>
            <a:ext cx="11525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FF0000"/>
                </a:solidFill>
                <a:cs typeface="ＭＳ Ｐゴシック" charset="0"/>
              </a:rPr>
              <a:t>2.93</a:t>
            </a:r>
            <a:r>
              <a:rPr lang="en-US" sz="1600" b="1" dirty="0">
                <a:solidFill>
                  <a:srgbClr val="000000"/>
                </a:solidFill>
                <a:cs typeface="ＭＳ Ｐゴシック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1000" b="1" dirty="0">
                <a:solidFill>
                  <a:srgbClr val="000000"/>
                </a:solidFill>
                <a:cs typeface="ＭＳ Ｐゴシック" charset="0"/>
              </a:rPr>
              <a:t>(1.35, 6.38)</a:t>
            </a:r>
            <a:endParaRPr lang="en-GB" sz="1000" b="1" dirty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83" name="Rectangle 20"/>
          <p:cNvSpPr>
            <a:spLocks noChangeArrowheads="1"/>
          </p:cNvSpPr>
          <p:nvPr/>
        </p:nvSpPr>
        <p:spPr bwMode="auto">
          <a:xfrm>
            <a:off x="5448301" y="1989139"/>
            <a:ext cx="115252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cs typeface="ＭＳ Ｐゴシック" charset="0"/>
              </a:rPr>
              <a:t>0.81</a:t>
            </a:r>
            <a:r>
              <a:rPr lang="en-US" sz="1000">
                <a:solidFill>
                  <a:srgbClr val="000000"/>
                </a:solidFill>
                <a:cs typeface="ＭＳ Ｐゴシック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1000">
                <a:solidFill>
                  <a:srgbClr val="000000"/>
                </a:solidFill>
                <a:cs typeface="ＭＳ Ｐゴシック" charset="0"/>
              </a:rPr>
              <a:t>(0.65, 1.01)</a:t>
            </a:r>
            <a:endParaRPr lang="en-GB" sz="10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84" name="Rectangle 21"/>
          <p:cNvSpPr>
            <a:spLocks noChangeArrowheads="1"/>
          </p:cNvSpPr>
          <p:nvPr/>
        </p:nvSpPr>
        <p:spPr bwMode="auto">
          <a:xfrm>
            <a:off x="5448301" y="3068638"/>
            <a:ext cx="11525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cs typeface="ＭＳ Ｐゴシック" charset="0"/>
              </a:rPr>
              <a:t>2.06</a:t>
            </a:r>
            <a:r>
              <a:rPr lang="en-US" sz="1000">
                <a:solidFill>
                  <a:srgbClr val="000000"/>
                </a:solidFill>
                <a:cs typeface="ＭＳ Ｐゴシック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1000">
                <a:solidFill>
                  <a:srgbClr val="000000"/>
                </a:solidFill>
                <a:cs typeface="ＭＳ Ｐゴシック" charset="0"/>
              </a:rPr>
              <a:t>(0.77, 5.53)</a:t>
            </a:r>
            <a:endParaRPr lang="en-GB" sz="10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85" name="Rectangle 22"/>
          <p:cNvSpPr>
            <a:spLocks noChangeArrowheads="1"/>
          </p:cNvSpPr>
          <p:nvPr/>
        </p:nvSpPr>
        <p:spPr bwMode="auto">
          <a:xfrm>
            <a:off x="4583114" y="4005263"/>
            <a:ext cx="11525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cs typeface="ＭＳ Ｐゴシック" charset="0"/>
              </a:rPr>
              <a:t>0.89 </a:t>
            </a:r>
          </a:p>
          <a:p>
            <a:pPr algn="ctr">
              <a:spcBef>
                <a:spcPct val="50000"/>
              </a:spcBef>
            </a:pPr>
            <a:r>
              <a:rPr lang="en-US" sz="1000">
                <a:solidFill>
                  <a:srgbClr val="000000"/>
                </a:solidFill>
                <a:cs typeface="ＭＳ Ｐゴシック" charset="0"/>
              </a:rPr>
              <a:t>(0.66, 1.22)</a:t>
            </a:r>
            <a:endParaRPr lang="en-GB" sz="10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86" name="Rectangle 23"/>
          <p:cNvSpPr>
            <a:spLocks noChangeArrowheads="1"/>
          </p:cNvSpPr>
          <p:nvPr/>
        </p:nvSpPr>
        <p:spPr bwMode="auto">
          <a:xfrm>
            <a:off x="7680326" y="1989139"/>
            <a:ext cx="12239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cs typeface="ＭＳ Ｐゴシック" charset="0"/>
              </a:rPr>
              <a:t>1.06</a:t>
            </a:r>
            <a:r>
              <a:rPr lang="en-US" sz="1000">
                <a:solidFill>
                  <a:srgbClr val="000000"/>
                </a:solidFill>
                <a:cs typeface="ＭＳ Ｐゴシック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1000">
                <a:solidFill>
                  <a:srgbClr val="000000"/>
                </a:solidFill>
                <a:cs typeface="ＭＳ Ｐゴシック" charset="0"/>
              </a:rPr>
              <a:t>(0.86, 1.32)</a:t>
            </a:r>
            <a:endParaRPr lang="en-GB" sz="10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87" name="Rectangle 24"/>
          <p:cNvSpPr>
            <a:spLocks noChangeArrowheads="1"/>
          </p:cNvSpPr>
          <p:nvPr/>
        </p:nvSpPr>
        <p:spPr bwMode="auto">
          <a:xfrm>
            <a:off x="6240464" y="4005263"/>
            <a:ext cx="11525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cs typeface="ＭＳ Ｐゴシック" charset="0"/>
              </a:rPr>
              <a:t>1.17 </a:t>
            </a:r>
          </a:p>
          <a:p>
            <a:pPr algn="ctr">
              <a:spcBef>
                <a:spcPct val="50000"/>
              </a:spcBef>
            </a:pPr>
            <a:r>
              <a:rPr lang="en-US" sz="1000">
                <a:solidFill>
                  <a:srgbClr val="000000"/>
                </a:solidFill>
                <a:cs typeface="ＭＳ Ｐゴシック" charset="0"/>
              </a:rPr>
              <a:t>(0.81, 1.70)</a:t>
            </a:r>
            <a:endParaRPr lang="en-GB" sz="10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88" name="Rectangle 25"/>
          <p:cNvSpPr>
            <a:spLocks noChangeArrowheads="1"/>
          </p:cNvSpPr>
          <p:nvPr/>
        </p:nvSpPr>
        <p:spPr bwMode="auto">
          <a:xfrm>
            <a:off x="8040689" y="4005263"/>
            <a:ext cx="11525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FF0000"/>
                </a:solidFill>
                <a:cs typeface="ＭＳ Ｐゴシック" charset="0"/>
              </a:rPr>
              <a:t>1.28</a:t>
            </a:r>
            <a:r>
              <a:rPr lang="en-US" sz="1600" b="1" dirty="0">
                <a:solidFill>
                  <a:srgbClr val="000000"/>
                </a:solidFill>
                <a:cs typeface="ＭＳ Ｐゴシック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1000" b="1" dirty="0">
                <a:solidFill>
                  <a:srgbClr val="000000"/>
                </a:solidFill>
                <a:cs typeface="ＭＳ Ｐゴシック" charset="0"/>
              </a:rPr>
              <a:t>(1.12, 1.45)</a:t>
            </a:r>
            <a:endParaRPr lang="en-GB" sz="1000" b="1" dirty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6889" name="Rectangle 2"/>
          <p:cNvSpPr>
            <a:spLocks noChangeArrowheads="1"/>
          </p:cNvSpPr>
          <p:nvPr/>
        </p:nvSpPr>
        <p:spPr bwMode="auto">
          <a:xfrm>
            <a:off x="1908175" y="398463"/>
            <a:ext cx="8375650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Beyond dementia: cognitive transitions are influenced by ‘cognitive lifestyle’ (top third v lower third)</a:t>
            </a:r>
            <a:r>
              <a:rPr lang="en-US" sz="4100" dirty="0">
                <a:solidFill>
                  <a:schemeClr val="tx2"/>
                </a:solidFill>
              </a:rPr>
              <a:t/>
            </a:r>
            <a:br>
              <a:rPr lang="en-US" sz="4100" dirty="0">
                <a:solidFill>
                  <a:schemeClr val="tx2"/>
                </a:solidFill>
              </a:rPr>
            </a:br>
            <a:endParaRPr lang="en-GB" sz="2000" dirty="0">
              <a:solidFill>
                <a:srgbClr val="D2E521"/>
              </a:solidFill>
            </a:endParaRPr>
          </a:p>
        </p:txBody>
      </p: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1585831" y="5530851"/>
            <a:ext cx="945213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GB" dirty="0"/>
              <a:t>Combined education exposure, occupational complexity, social/intellectual engagement</a:t>
            </a:r>
          </a:p>
          <a:p>
            <a:pPr eaLnBrk="1" hangingPunct="1">
              <a:buFontTx/>
              <a:buChar char="•"/>
            </a:pPr>
            <a:r>
              <a:rPr lang="en-GB" dirty="0"/>
              <a:t>Education and occupation closely related, mostly education driven</a:t>
            </a:r>
          </a:p>
          <a:p>
            <a:pPr eaLnBrk="1" hangingPunct="1">
              <a:buFontTx/>
              <a:buChar char="•"/>
            </a:pPr>
            <a:r>
              <a:rPr lang="en-GB" dirty="0"/>
              <a:t>Later life effects independent (</a:t>
            </a:r>
            <a:r>
              <a:rPr lang="en-GB" dirty="0" err="1"/>
              <a:t>Marioni</a:t>
            </a:r>
            <a:r>
              <a:rPr lang="en-GB" dirty="0"/>
              <a:t> et al, 2011)</a:t>
            </a:r>
          </a:p>
        </p:txBody>
      </p:sp>
    </p:spTree>
    <p:extLst>
      <p:ext uri="{BB962C8B-B14F-4D97-AF65-F5344CB8AC3E}">
        <p14:creationId xmlns:p14="http://schemas.microsoft.com/office/powerpoint/2010/main" val="320379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608083" y="-208198"/>
            <a:ext cx="87122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GB" sz="1800" b="1" dirty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GB" sz="2400" dirty="0" smtClean="0">
                <a:solidFill>
                  <a:srgbClr val="000000"/>
                </a:solidFill>
              </a:rPr>
              <a:t>Influences beyond traditional </a:t>
            </a:r>
            <a:r>
              <a:rPr lang="en-GB" sz="2400" dirty="0" err="1" smtClean="0">
                <a:solidFill>
                  <a:srgbClr val="000000"/>
                </a:solidFill>
              </a:rPr>
              <a:t>neuropathologies</a:t>
            </a:r>
            <a:r>
              <a:rPr lang="en-GB" sz="2400" dirty="0" smtClean="0">
                <a:solidFill>
                  <a:srgbClr val="000000"/>
                </a:solidFill>
              </a:rPr>
              <a:t> matter: cognitive/brain </a:t>
            </a:r>
            <a:r>
              <a:rPr lang="en-GB" sz="2400" dirty="0">
                <a:solidFill>
                  <a:srgbClr val="000000"/>
                </a:solidFill>
              </a:rPr>
              <a:t>reserve &amp; compensation, empirical data</a:t>
            </a:r>
          </a:p>
          <a:p>
            <a:pPr>
              <a:spcBef>
                <a:spcPct val="50000"/>
              </a:spcBef>
              <a:defRPr/>
            </a:pPr>
            <a:endParaRPr lang="en-GB" sz="18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defRPr/>
            </a:pPr>
            <a:endParaRPr lang="en-GB" sz="1800" dirty="0">
              <a:solidFill>
                <a:schemeClr val="folHlink"/>
              </a:solidFill>
            </a:endParaRPr>
          </a:p>
        </p:txBody>
      </p:sp>
      <p:graphicFrame>
        <p:nvGraphicFramePr>
          <p:cNvPr id="81922" name="Object 3"/>
          <p:cNvGraphicFramePr>
            <a:graphicFrameLocks noChangeAspect="1"/>
          </p:cNvGraphicFramePr>
          <p:nvPr>
            <p:extLst/>
          </p:nvPr>
        </p:nvGraphicFramePr>
        <p:xfrm>
          <a:off x="2057400" y="2590800"/>
          <a:ext cx="6781800" cy="446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Chart" r:id="rId3" imgW="5016500" imgH="3302000" progId="Excel.Chart.8">
                  <p:embed/>
                </p:oleObj>
              </mc:Choice>
              <mc:Fallback>
                <p:oleObj name="Chart" r:id="rId3" imgW="5016500" imgH="3302000" progId="Excel.Chart.8">
                  <p:embed/>
                  <p:pic>
                    <p:nvPicPr>
                      <p:cNvPr id="8192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590800"/>
                        <a:ext cx="6781800" cy="4466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val 1"/>
          <p:cNvSpPr/>
          <p:nvPr/>
        </p:nvSpPr>
        <p:spPr>
          <a:xfrm>
            <a:off x="6477000" y="3048001"/>
            <a:ext cx="1958788" cy="25250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62200" y="1198082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/>
              <a:t>Biological mechanisms - Cortical plaques (none, mild, mod/</a:t>
            </a:r>
            <a:r>
              <a:rPr lang="en-GB" sz="2000" i="1" dirty="0" err="1"/>
              <a:t>sev</a:t>
            </a:r>
            <a:r>
              <a:rPr lang="en-GB" sz="2000" i="1" dirty="0"/>
              <a:t>), education levels and expression of dementia from </a:t>
            </a:r>
            <a:r>
              <a:rPr lang="en-GB" sz="2000" i="1" dirty="0" err="1"/>
              <a:t>ECliPSE</a:t>
            </a:r>
            <a:r>
              <a:rPr lang="en-GB" sz="2000" i="1" dirty="0"/>
              <a:t>,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8153400" y="2743200"/>
            <a:ext cx="99060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0" y="2333041"/>
            <a:ext cx="1219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</a:rPr>
              <a:t>Those with highest level of education have least dementia at death for each level of cortical plaques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0" y="6248400"/>
            <a:ext cx="1823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/>
              <a:t>Brayne et al 2011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696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559" y="159188"/>
            <a:ext cx="9871841" cy="976810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chemeClr val="accent5">
                    <a:lumMod val="50000"/>
                  </a:schemeClr>
                </a:solidFill>
              </a:rPr>
              <a:t>Synthesis of </a:t>
            </a:r>
            <a:r>
              <a:rPr lang="en-GB" sz="3200" dirty="0" smtClean="0">
                <a:solidFill>
                  <a:schemeClr val="accent5">
                    <a:lumMod val="50000"/>
                  </a:schemeClr>
                </a:solidFill>
              </a:rPr>
              <a:t>risk data- </a:t>
            </a:r>
            <a:r>
              <a:rPr lang="en-GB" sz="3200" dirty="0">
                <a:solidFill>
                  <a:schemeClr val="accent5">
                    <a:lumMod val="50000"/>
                  </a:schemeClr>
                </a:solidFill>
              </a:rPr>
              <a:t>modelling prevention potential</a:t>
            </a:r>
            <a:endParaRPr lang="en-GB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173" y="1397876"/>
            <a:ext cx="9360850" cy="47282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dirty="0">
                <a:solidFill>
                  <a:schemeClr val="accent5">
                    <a:lumMod val="50000"/>
                  </a:schemeClr>
                </a:solidFill>
              </a:rPr>
              <a:t>Seven risk factors </a:t>
            </a:r>
            <a:r>
              <a:rPr lang="en-GB" sz="2500" dirty="0" smtClean="0">
                <a:solidFill>
                  <a:schemeClr val="accent5">
                    <a:lumMod val="50000"/>
                  </a:schemeClr>
                </a:solidFill>
              </a:rPr>
              <a:t>emerged </a:t>
            </a:r>
            <a:r>
              <a:rPr lang="en-GB" sz="2500" dirty="0">
                <a:solidFill>
                  <a:schemeClr val="accent5">
                    <a:lumMod val="50000"/>
                  </a:schemeClr>
                </a:solidFill>
              </a:rPr>
              <a:t>from </a:t>
            </a:r>
            <a:r>
              <a:rPr lang="en-GB" sz="2500" dirty="0" smtClean="0">
                <a:solidFill>
                  <a:schemeClr val="accent5">
                    <a:lumMod val="50000"/>
                  </a:schemeClr>
                </a:solidFill>
              </a:rPr>
              <a:t>cohort studies</a:t>
            </a:r>
            <a:endParaRPr lang="en-GB" sz="25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GB" sz="2400" dirty="0">
                <a:solidFill>
                  <a:srgbClr val="000000"/>
                </a:solidFill>
              </a:rPr>
              <a:t>Potential proportion of dementia (AD) in the population that might be attributed to seven risk factors (with assumptions)</a:t>
            </a:r>
          </a:p>
          <a:p>
            <a:r>
              <a:rPr lang="en-GB" sz="2400" dirty="0">
                <a:solidFill>
                  <a:srgbClr val="000000"/>
                </a:solidFill>
              </a:rPr>
              <a:t>30% attributable </a:t>
            </a:r>
            <a:r>
              <a:rPr lang="en-GB" sz="2400" dirty="0"/>
              <a:t>to 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diabetes, 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midlife hypertension, 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midlife obesity, 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physical inactivity, 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depression, 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smoking, 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low educational attainment</a:t>
            </a:r>
            <a:r>
              <a:rPr lang="en-GB" sz="2000" dirty="0"/>
              <a:t> </a:t>
            </a:r>
          </a:p>
          <a:p>
            <a:pPr lvl="1"/>
            <a:r>
              <a:rPr lang="en-GB" sz="2000" i="1" dirty="0"/>
              <a:t>taking into account the important inter-relationships between these variables</a:t>
            </a:r>
            <a:endParaRPr lang="en-GB" sz="2000" i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50317" y="5657671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(Norton et al, Lancet </a:t>
            </a:r>
            <a:r>
              <a:rPr lang="en-GB" dirty="0" err="1">
                <a:solidFill>
                  <a:schemeClr val="accent5">
                    <a:lumMod val="50000"/>
                  </a:schemeClr>
                </a:solidFill>
              </a:rPr>
              <a:t>Neurol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 2014, method adopted by Lancet </a:t>
            </a: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Commission with addition of 2 further risk factors,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2017)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416" y="761109"/>
            <a:ext cx="2017986" cy="398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1621920" y="241941"/>
            <a:ext cx="9907928" cy="61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pPr algn="ctr"/>
            <a:r>
              <a:rPr lang="en-GB" dirty="0" smtClean="0">
                <a:latin typeface="+mn-lt"/>
              </a:rPr>
              <a:t>Dramatic changes in cardiovascular disease and risk factors in populations</a:t>
            </a:r>
            <a:endParaRPr lang="en-GB" dirty="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598" y="6302333"/>
            <a:ext cx="816480" cy="52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16" y="1388768"/>
            <a:ext cx="3708000" cy="48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04358" y="6331856"/>
            <a:ext cx="3918240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r>
              <a:rPr lang="en-GB" sz="1400" b="1" dirty="0" err="1">
                <a:latin typeface="Arial" charset="0"/>
              </a:rPr>
              <a:t>Feng</a:t>
            </a:r>
            <a:r>
              <a:rPr lang="en-GB" sz="1400" b="1" dirty="0">
                <a:latin typeface="Arial" charset="0"/>
              </a:rPr>
              <a:t> J He et al. BMJ Open 2014;4:e004549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621920" y="6613175"/>
            <a:ext cx="4930560" cy="3470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r>
              <a:rPr lang="en-GB" sz="900">
                <a:latin typeface="Arial" charset="0"/>
              </a:rPr>
              <a:t>©2014 by British Medical Journal Publishing Group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610" y="1253278"/>
            <a:ext cx="7160432" cy="48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880430" y="6381311"/>
            <a:ext cx="3918651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9pPr>
          </a:lstStyle>
          <a:p>
            <a:r>
              <a:rPr lang="en-GB" altLang="en-US" sz="1089" b="1" dirty="0" err="1">
                <a:latin typeface="Arial" panose="020B0604020202020204" pitchFamily="34" charset="0"/>
              </a:rPr>
              <a:t>Prachi</a:t>
            </a:r>
            <a:r>
              <a:rPr lang="en-GB" altLang="en-US" sz="1089" b="1" dirty="0">
                <a:latin typeface="Arial" panose="020B0604020202020204" pitchFamily="34" charset="0"/>
              </a:rPr>
              <a:t> </a:t>
            </a:r>
            <a:r>
              <a:rPr lang="en-GB" altLang="en-US" sz="1089" b="1" dirty="0" err="1">
                <a:latin typeface="Arial" panose="020B0604020202020204" pitchFamily="34" charset="0"/>
              </a:rPr>
              <a:t>Bhatnagar</a:t>
            </a:r>
            <a:r>
              <a:rPr lang="en-GB" altLang="en-US" sz="1089" b="1" dirty="0">
                <a:latin typeface="Arial" panose="020B0604020202020204" pitchFamily="34" charset="0"/>
              </a:rPr>
              <a:t> et al. Heart 2016;102:1945-1952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6759" y="6281918"/>
            <a:ext cx="816565" cy="52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4494610" y="1203823"/>
            <a:ext cx="7160432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9pPr>
          </a:lstStyle>
          <a:p>
            <a:pPr algn="ctr"/>
            <a:r>
              <a:rPr lang="en-GB" altLang="en-US" sz="1452" b="1" dirty="0">
                <a:latin typeface="Arial" panose="020B0604020202020204" pitchFamily="34" charset="0"/>
              </a:rPr>
              <a:t>Age-standardised death rates per 100 000 from cardiovascular disease, all ages, UK and England, Wales, Scotland, Northern Ireland, 1979–2013.</a:t>
            </a:r>
          </a:p>
        </p:txBody>
      </p:sp>
    </p:spTree>
    <p:extLst>
      <p:ext uri="{BB962C8B-B14F-4D97-AF65-F5344CB8AC3E}">
        <p14:creationId xmlns:p14="http://schemas.microsoft.com/office/powerpoint/2010/main" val="22623502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1143000"/>
          </a:xfrm>
        </p:spPr>
        <p:txBody>
          <a:bodyPr/>
          <a:lstStyle/>
          <a:p>
            <a:r>
              <a:rPr lang="en-US" dirty="0" smtClean="0"/>
              <a:t>Evidence of change: CFAS II</a:t>
            </a:r>
            <a:endParaRPr lang="en-US" dirty="0"/>
          </a:p>
        </p:txBody>
      </p:sp>
      <p:pic>
        <p:nvPicPr>
          <p:cNvPr id="24579" name="Picture 3" descr="cfas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447800"/>
            <a:ext cx="40894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7073900" y="2286000"/>
            <a:ext cx="2387600" cy="1143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721600" y="2286000"/>
            <a:ext cx="1739900" cy="22542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8001000" y="2286000"/>
            <a:ext cx="1460500" cy="2755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616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6322142" y="6145162"/>
            <a:ext cx="4345858" cy="712839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000000"/>
              </a:solidFill>
              <a:latin typeface="Gill Sans" pitchFamily="-1" charset="0"/>
              <a:ea typeface="ヒラギノ角ゴ ProN W3" pitchFamily="-1" charset="-128"/>
              <a:cs typeface="ヒラギノ角ゴ ProN W3" pitchFamily="-1" charset="-128"/>
              <a:sym typeface="Gill Sans" pitchFamily="-1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5560" y="2235637"/>
            <a:ext cx="7999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8" name="Afbeelding 6" descr="Screen Shot 2016-10-23 at 22.25.58.png"/>
          <p:cNvPicPr>
            <a:picLocks noChangeAspect="1"/>
          </p:cNvPicPr>
          <p:nvPr/>
        </p:nvPicPr>
        <p:blipFill>
          <a:blip r:embed="rId2"/>
          <a:srcRect t="1187"/>
          <a:stretch>
            <a:fillRect/>
          </a:stretch>
        </p:blipFill>
        <p:spPr>
          <a:xfrm>
            <a:off x="5569488" y="260648"/>
            <a:ext cx="4800600" cy="21132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756056" y="600640"/>
            <a:ext cx="79990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43434"/>
                </a:solidFill>
              </a:rPr>
              <a:t>CFAS I (1989 – 1994)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43434"/>
                </a:solidFill>
              </a:rPr>
              <a:t>n = 5,156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43434"/>
                </a:solidFill>
              </a:rPr>
              <a:t>CFAS II (2008 – 2011)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43434"/>
                </a:solidFill>
              </a:rPr>
              <a:t>n = 5,288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43434"/>
              </a:solidFill>
            </a:endParaRPr>
          </a:p>
          <a:p>
            <a:endParaRPr lang="en-US" sz="2400" dirty="0">
              <a:solidFill>
                <a:srgbClr val="34343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4343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4343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43434"/>
              </a:solidFill>
            </a:endParaRPr>
          </a:p>
        </p:txBody>
      </p:sp>
      <p:pic>
        <p:nvPicPr>
          <p:cNvPr id="3" name="Picture 2" descr="CFAS_NatComm_201.pdf - Adobe Acrobat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1" t="29001" r="6524" b="22700"/>
          <a:stretch/>
        </p:blipFill>
        <p:spPr>
          <a:xfrm>
            <a:off x="1756056" y="2888777"/>
            <a:ext cx="2945839" cy="2666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CFAS_NatComm_201.pdf - Adobe Acrobat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0" t="37401" r="5985" b="14300"/>
          <a:stretch/>
        </p:blipFill>
        <p:spPr>
          <a:xfrm>
            <a:off x="4999056" y="3736104"/>
            <a:ext cx="2970733" cy="2689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8218029" y="2720879"/>
            <a:ext cx="2627784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43434"/>
                </a:solidFill>
              </a:rPr>
              <a:t>Summary</a:t>
            </a:r>
            <a:r>
              <a:rPr lang="en-US" sz="2000" dirty="0">
                <a:solidFill>
                  <a:srgbClr val="343434"/>
                </a:solidFill>
              </a:rPr>
              <a:t>: </a:t>
            </a:r>
          </a:p>
          <a:p>
            <a:endParaRPr lang="en-US" sz="900" dirty="0">
              <a:solidFill>
                <a:srgbClr val="343434"/>
              </a:solidFill>
            </a:endParaRPr>
          </a:p>
          <a:p>
            <a:r>
              <a:rPr lang="en-US" sz="2000" dirty="0">
                <a:solidFill>
                  <a:srgbClr val="343434"/>
                </a:solidFill>
              </a:rPr>
              <a:t>Decrease in incidence of dementia, driven mostly by decrease in incidence among Males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1877505" y="2618411"/>
            <a:ext cx="8382000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3612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90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Alzheimer Cohorts Consortium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45" y="1568121"/>
            <a:ext cx="6618889" cy="167432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9 prospective, population cohorts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Population-based 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Prospectively collected 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 sample size of at least 3,000 at baseline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Similar methods of assessment of dementia</a:t>
            </a:r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77614" y="976521"/>
            <a:ext cx="8382000" cy="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ctangle 3"/>
          <p:cNvSpPr/>
          <p:nvPr/>
        </p:nvSpPr>
        <p:spPr>
          <a:xfrm>
            <a:off x="998483" y="3300010"/>
            <a:ext cx="7604235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⁻"/>
            </a:pPr>
            <a:r>
              <a:rPr lang="en-GB" dirty="0">
                <a:solidFill>
                  <a:srgbClr val="00B0F0"/>
                </a:solidFill>
              </a:rPr>
              <a:t>Age, Gene/Environment Susceptibility (AGES)-Reykjavik Study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⁻"/>
            </a:pPr>
            <a:r>
              <a:rPr lang="en-GB" dirty="0">
                <a:solidFill>
                  <a:srgbClr val="00B0F0"/>
                </a:solidFill>
              </a:rPr>
              <a:t>Atherosclerosis Risk in Communities (ARIC) study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⁻"/>
            </a:pPr>
            <a:r>
              <a:rPr lang="en-GB" dirty="0">
                <a:solidFill>
                  <a:srgbClr val="00B0F0"/>
                </a:solidFill>
              </a:rPr>
              <a:t>Cardiovascular Health Study (CHS)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⁻"/>
            </a:pPr>
            <a:r>
              <a:rPr lang="en-GB" dirty="0">
                <a:solidFill>
                  <a:srgbClr val="00B0F0"/>
                </a:solidFill>
              </a:rPr>
              <a:t>Cognitive Function and Ageing Studies (CFAS)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⁻"/>
            </a:pPr>
            <a:r>
              <a:rPr lang="en-GB" dirty="0">
                <a:solidFill>
                  <a:srgbClr val="00B0F0"/>
                </a:solidFill>
              </a:rPr>
              <a:t>Framingham Heart Study (FHS) 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⁻"/>
            </a:pPr>
            <a:r>
              <a:rPr lang="en-GB" dirty="0">
                <a:solidFill>
                  <a:srgbClr val="00B0F0"/>
                </a:solidFill>
              </a:rPr>
              <a:t>Gothenburg population studies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⁻"/>
            </a:pPr>
            <a:r>
              <a:rPr lang="en-GB" dirty="0" err="1">
                <a:solidFill>
                  <a:srgbClr val="00B0F0"/>
                </a:solidFill>
              </a:rPr>
              <a:t>Personnes</a:t>
            </a:r>
            <a:r>
              <a:rPr lang="en-GB" dirty="0">
                <a:solidFill>
                  <a:srgbClr val="00B0F0"/>
                </a:solidFill>
              </a:rPr>
              <a:t> </a:t>
            </a:r>
            <a:r>
              <a:rPr lang="en-GB" dirty="0" err="1">
                <a:solidFill>
                  <a:srgbClr val="00B0F0"/>
                </a:solidFill>
              </a:rPr>
              <a:t>Agées</a:t>
            </a:r>
            <a:r>
              <a:rPr lang="en-GB" dirty="0">
                <a:solidFill>
                  <a:srgbClr val="00B0F0"/>
                </a:solidFill>
              </a:rPr>
              <a:t> QUID (PAQUID) study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⁻"/>
            </a:pPr>
            <a:r>
              <a:rPr lang="en-GB" dirty="0">
                <a:solidFill>
                  <a:srgbClr val="00B0F0"/>
                </a:solidFill>
              </a:rPr>
              <a:t>Rotterdam Study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⁻"/>
            </a:pPr>
            <a:r>
              <a:rPr lang="en-GB" dirty="0">
                <a:solidFill>
                  <a:srgbClr val="00B0F0"/>
                </a:solidFill>
              </a:rPr>
              <a:t>Three-City Study (3C)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203324" y="2932385"/>
            <a:ext cx="3150476" cy="324457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 smtClean="0"/>
              <a:t>Incidence Rates (IR) over period of 5 years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All data from 1988 through 2015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Stratified by age group &amp; sex</a:t>
            </a:r>
          </a:p>
          <a:p>
            <a:pPr lvl="1"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Trends in Incidence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Over 25 years (1990 – 2015)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All-cause dementia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Alzheimer’s Disease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Stratified by sex</a:t>
            </a:r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486" y="144493"/>
            <a:ext cx="8304609" cy="1553766"/>
          </a:xfrm>
        </p:spPr>
        <p:txBody>
          <a:bodyPr/>
          <a:lstStyle/>
          <a:p>
            <a:r>
              <a:rPr lang="en-US" dirty="0" smtClean="0"/>
              <a:t>Characteristics of Cohorts in the Alzheimer Cohorts Consortium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981200" y="1449487"/>
            <a:ext cx="8382000" cy="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809722" y="1964589"/>
          <a:ext cx="862613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039">
                  <a:extLst>
                    <a:ext uri="{9D8B030D-6E8A-4147-A177-3AD203B41FA5}">
                      <a16:colId xmlns:a16="http://schemas.microsoft.com/office/drawing/2014/main" val="517115628"/>
                    </a:ext>
                  </a:extLst>
                </a:gridCol>
                <a:gridCol w="736847">
                  <a:extLst>
                    <a:ext uri="{9D8B030D-6E8A-4147-A177-3AD203B41FA5}">
                      <a16:colId xmlns:a16="http://schemas.microsoft.com/office/drawing/2014/main" val="715305333"/>
                    </a:ext>
                  </a:extLst>
                </a:gridCol>
                <a:gridCol w="1001866">
                  <a:extLst>
                    <a:ext uri="{9D8B030D-6E8A-4147-A177-3AD203B41FA5}">
                      <a16:colId xmlns:a16="http://schemas.microsoft.com/office/drawing/2014/main" val="1641844153"/>
                    </a:ext>
                  </a:extLst>
                </a:gridCol>
                <a:gridCol w="1146530">
                  <a:extLst>
                    <a:ext uri="{9D8B030D-6E8A-4147-A177-3AD203B41FA5}">
                      <a16:colId xmlns:a16="http://schemas.microsoft.com/office/drawing/2014/main" val="3644752408"/>
                    </a:ext>
                  </a:extLst>
                </a:gridCol>
                <a:gridCol w="1047565">
                  <a:extLst>
                    <a:ext uri="{9D8B030D-6E8A-4147-A177-3AD203B41FA5}">
                      <a16:colId xmlns:a16="http://schemas.microsoft.com/office/drawing/2014/main" val="2407736946"/>
                    </a:ext>
                  </a:extLst>
                </a:gridCol>
                <a:gridCol w="674703">
                  <a:extLst>
                    <a:ext uri="{9D8B030D-6E8A-4147-A177-3AD203B41FA5}">
                      <a16:colId xmlns:a16="http://schemas.microsoft.com/office/drawing/2014/main" val="553312040"/>
                    </a:ext>
                  </a:extLst>
                </a:gridCol>
                <a:gridCol w="719091">
                  <a:extLst>
                    <a:ext uri="{9D8B030D-6E8A-4147-A177-3AD203B41FA5}">
                      <a16:colId xmlns:a16="http://schemas.microsoft.com/office/drawing/2014/main" val="3756046456"/>
                    </a:ext>
                  </a:extLst>
                </a:gridCol>
                <a:gridCol w="959898">
                  <a:extLst>
                    <a:ext uri="{9D8B030D-6E8A-4147-A177-3AD203B41FA5}">
                      <a16:colId xmlns:a16="http://schemas.microsoft.com/office/drawing/2014/main" val="1422028511"/>
                    </a:ext>
                  </a:extLst>
                </a:gridCol>
                <a:gridCol w="963596">
                  <a:extLst>
                    <a:ext uri="{9D8B030D-6E8A-4147-A177-3AD203B41FA5}">
                      <a16:colId xmlns:a16="http://schemas.microsoft.com/office/drawing/2014/main" val="4191046427"/>
                    </a:ext>
                  </a:extLst>
                </a:gridCol>
              </a:tblGrid>
              <a:tr h="624296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Study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PAQUID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Rotterdam Study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Framingham Heart Study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Gothenburg Studies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CFAS 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CFAS II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Three-City Study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AGES, Reykjavik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52941352"/>
                  </a:ext>
                </a:extLst>
              </a:tr>
              <a:tr h="31214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</a:rPr>
                        <a:t>Country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France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Netherlands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USA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Sweden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UK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UK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France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Iceland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88616594"/>
                  </a:ext>
                </a:extLst>
              </a:tr>
              <a:tr h="31214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Sample Size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2 960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10 235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 2 596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1 168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6 441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11 788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8 250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5 764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20696050"/>
                  </a:ext>
                </a:extLst>
              </a:tr>
              <a:tr h="31214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</a:rPr>
                        <a:t>Mean age, y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27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25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25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23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13.5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6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099383300"/>
                  </a:ext>
                </a:extLst>
              </a:tr>
              <a:tr h="31214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Women, %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75·3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71·4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72·1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76·1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76·4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76·0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74.0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77·0</a:t>
                      </a:r>
                      <a:endParaRPr lang="en-US" sz="1200" dirty="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19604542"/>
                  </a:ext>
                </a:extLst>
              </a:tr>
              <a:tr h="31214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</a:rPr>
                        <a:t>Person-Years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19 314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74 517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29 906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6 368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12 850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25 319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64 561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23 970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129128898"/>
                  </a:ext>
                </a:extLst>
              </a:tr>
              <a:tr h="31214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</a:rPr>
                        <a:t>Incident </a:t>
                      </a: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dementia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578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766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685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145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261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390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951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477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5694363"/>
                  </a:ext>
                </a:extLst>
              </a:tr>
              <a:tr h="31214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</a:rPr>
                        <a:t>Incident </a:t>
                      </a: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AD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8" marR="6384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455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521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540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smtClean="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NA</a:t>
                      </a:r>
                      <a:endParaRPr lang="en-US" sz="1200" dirty="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smtClean="0">
                          <a:solidFill>
                            <a:srgbClr val="34343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" panose="02020603050405020304" pitchFamily="18" charset="0"/>
                        </a:rPr>
                        <a:t>NA</a:t>
                      </a:r>
                      <a:endParaRPr lang="en-US" sz="1200" baseline="0" dirty="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smtClean="0">
                          <a:solidFill>
                            <a:srgbClr val="34343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" panose="02020603050405020304" pitchFamily="18" charset="0"/>
                        </a:rPr>
                        <a:t>NA</a:t>
                      </a:r>
                      <a:endParaRPr lang="en-US" sz="1200" baseline="0" dirty="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653</a:t>
                      </a:r>
                      <a:endParaRPr lang="en-US" sz="120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343434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150</a:t>
                      </a:r>
                      <a:endParaRPr lang="en-US" sz="1200" dirty="0">
                        <a:solidFill>
                          <a:srgbClr val="34343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333469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81200" y="5522759"/>
            <a:ext cx="3626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43434"/>
                </a:solidFill>
              </a:rPr>
              <a:t>Total:</a:t>
            </a:r>
          </a:p>
          <a:p>
            <a:r>
              <a:rPr lang="en-US" dirty="0">
                <a:solidFill>
                  <a:srgbClr val="343434"/>
                </a:solidFill>
              </a:rPr>
              <a:t>59,230 individuals</a:t>
            </a:r>
          </a:p>
          <a:p>
            <a:r>
              <a:rPr lang="en-US" dirty="0">
                <a:solidFill>
                  <a:srgbClr val="343434"/>
                </a:solidFill>
              </a:rPr>
              <a:t>343,248 person-years</a:t>
            </a:r>
          </a:p>
        </p:txBody>
      </p:sp>
    </p:spTree>
    <p:extLst>
      <p:ext uri="{BB962C8B-B14F-4D97-AF65-F5344CB8AC3E}">
        <p14:creationId xmlns:p14="http://schemas.microsoft.com/office/powerpoint/2010/main" val="114253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008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Per decade trend - All-cause dementia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350580" y="1144687"/>
            <a:ext cx="8382000" cy="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6" name="Picture 2" descr="All-cause dement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9" r="2420" b="27002"/>
          <a:stretch>
            <a:fillRect/>
          </a:stretch>
        </p:blipFill>
        <p:spPr bwMode="auto">
          <a:xfrm>
            <a:off x="-227757" y="1911405"/>
            <a:ext cx="7980423" cy="386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FEMA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25813" r="4884" b="27534"/>
          <a:stretch>
            <a:fillRect/>
          </a:stretch>
        </p:blipFill>
        <p:spPr bwMode="auto">
          <a:xfrm>
            <a:off x="8105378" y="1144687"/>
            <a:ext cx="5459662" cy="277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MA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" t="26744" r="3488" b="28604"/>
          <a:stretch>
            <a:fillRect/>
          </a:stretch>
        </p:blipFill>
        <p:spPr bwMode="auto">
          <a:xfrm>
            <a:off x="8105378" y="3951276"/>
            <a:ext cx="5668170" cy="2710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515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117637"/>
              </p:ext>
            </p:extLst>
          </p:nvPr>
        </p:nvGraphicFramePr>
        <p:xfrm>
          <a:off x="583325" y="1104116"/>
          <a:ext cx="7509642" cy="18676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37792">
                  <a:extLst>
                    <a:ext uri="{9D8B030D-6E8A-4147-A177-3AD203B41FA5}">
                      <a16:colId xmlns:a16="http://schemas.microsoft.com/office/drawing/2014/main" val="1225419990"/>
                    </a:ext>
                  </a:extLst>
                </a:gridCol>
                <a:gridCol w="478221">
                  <a:extLst>
                    <a:ext uri="{9D8B030D-6E8A-4147-A177-3AD203B41FA5}">
                      <a16:colId xmlns:a16="http://schemas.microsoft.com/office/drawing/2014/main" val="4259837590"/>
                    </a:ext>
                  </a:extLst>
                </a:gridCol>
                <a:gridCol w="634554">
                  <a:extLst>
                    <a:ext uri="{9D8B030D-6E8A-4147-A177-3AD203B41FA5}">
                      <a16:colId xmlns:a16="http://schemas.microsoft.com/office/drawing/2014/main" val="742971596"/>
                    </a:ext>
                  </a:extLst>
                </a:gridCol>
                <a:gridCol w="515587">
                  <a:extLst>
                    <a:ext uri="{9D8B030D-6E8A-4147-A177-3AD203B41FA5}">
                      <a16:colId xmlns:a16="http://schemas.microsoft.com/office/drawing/2014/main" val="3371539728"/>
                    </a:ext>
                  </a:extLst>
                </a:gridCol>
                <a:gridCol w="951928">
                  <a:extLst>
                    <a:ext uri="{9D8B030D-6E8A-4147-A177-3AD203B41FA5}">
                      <a16:colId xmlns:a16="http://schemas.microsoft.com/office/drawing/2014/main" val="2651479139"/>
                    </a:ext>
                  </a:extLst>
                </a:gridCol>
                <a:gridCol w="608425">
                  <a:extLst>
                    <a:ext uri="{9D8B030D-6E8A-4147-A177-3AD203B41FA5}">
                      <a16:colId xmlns:a16="http://schemas.microsoft.com/office/drawing/2014/main" val="3451243400"/>
                    </a:ext>
                  </a:extLst>
                </a:gridCol>
                <a:gridCol w="450263">
                  <a:extLst>
                    <a:ext uri="{9D8B030D-6E8A-4147-A177-3AD203B41FA5}">
                      <a16:colId xmlns:a16="http://schemas.microsoft.com/office/drawing/2014/main" val="2731961607"/>
                    </a:ext>
                  </a:extLst>
                </a:gridCol>
                <a:gridCol w="1032872">
                  <a:extLst>
                    <a:ext uri="{9D8B030D-6E8A-4147-A177-3AD203B41FA5}">
                      <a16:colId xmlns:a16="http://schemas.microsoft.com/office/drawing/2014/main" val="3139543290"/>
                    </a:ext>
                  </a:extLst>
                </a:gridCol>
              </a:tblGrid>
              <a:tr h="311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r>
                        <a:rPr lang="en-GB" sz="800" dirty="0" smtClean="0">
                          <a:effectLst/>
                        </a:rPr>
                        <a:t>Long term care settings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CFAS I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CFAS II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337702"/>
                  </a:ext>
                </a:extLst>
              </a:tr>
              <a:tr h="311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n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%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95% CI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n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%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95% CI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151316965"/>
                  </a:ext>
                </a:extLst>
              </a:tr>
              <a:tr h="311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Number of health conditions</a:t>
                      </a:r>
                      <a:r>
                        <a:rPr lang="en-GB" sz="800" baseline="30000">
                          <a:effectLst/>
                        </a:rPr>
                        <a:t>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63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18.5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14.7 – 23.0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5.5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2.9 – 10.1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804915844"/>
                  </a:ext>
                </a:extLst>
              </a:tr>
              <a:tr h="311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(not including dementia)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53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15.9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12.3 – 20.2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13.2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8.7 – 19.6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613073188"/>
                  </a:ext>
                </a:extLst>
              </a:tr>
              <a:tr h="311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60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18.1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14.3 – 22.6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33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18.5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12.9 – 25.9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50661627"/>
                  </a:ext>
                </a:extLst>
              </a:tr>
              <a:tr h="311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≥3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158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 smtClean="0">
                          <a:solidFill>
                            <a:srgbClr val="FF0000"/>
                          </a:solidFill>
                          <a:effectLst/>
                        </a:rPr>
                        <a:t>          47.6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42.3 – 53.1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119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</a:rPr>
                        <a:t>62.7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54.8 – 70.0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967563615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842935"/>
              </p:ext>
            </p:extLst>
          </p:nvPr>
        </p:nvGraphicFramePr>
        <p:xfrm>
          <a:off x="583323" y="3058512"/>
          <a:ext cx="7509643" cy="1742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52828">
                  <a:extLst>
                    <a:ext uri="{9D8B030D-6E8A-4147-A177-3AD203B41FA5}">
                      <a16:colId xmlns:a16="http://schemas.microsoft.com/office/drawing/2014/main" val="1261506341"/>
                    </a:ext>
                  </a:extLst>
                </a:gridCol>
                <a:gridCol w="452677">
                  <a:extLst>
                    <a:ext uri="{9D8B030D-6E8A-4147-A177-3AD203B41FA5}">
                      <a16:colId xmlns:a16="http://schemas.microsoft.com/office/drawing/2014/main" val="3546994158"/>
                    </a:ext>
                  </a:extLst>
                </a:gridCol>
                <a:gridCol w="600442">
                  <a:extLst>
                    <a:ext uri="{9D8B030D-6E8A-4147-A177-3AD203B41FA5}">
                      <a16:colId xmlns:a16="http://schemas.microsoft.com/office/drawing/2014/main" val="1949741379"/>
                    </a:ext>
                  </a:extLst>
                </a:gridCol>
                <a:gridCol w="445177">
                  <a:extLst>
                    <a:ext uri="{9D8B030D-6E8A-4147-A177-3AD203B41FA5}">
                      <a16:colId xmlns:a16="http://schemas.microsoft.com/office/drawing/2014/main" val="1396866321"/>
                    </a:ext>
                  </a:extLst>
                </a:gridCol>
                <a:gridCol w="1064037">
                  <a:extLst>
                    <a:ext uri="{9D8B030D-6E8A-4147-A177-3AD203B41FA5}">
                      <a16:colId xmlns:a16="http://schemas.microsoft.com/office/drawing/2014/main" val="786140422"/>
                    </a:ext>
                  </a:extLst>
                </a:gridCol>
                <a:gridCol w="478692">
                  <a:extLst>
                    <a:ext uri="{9D8B030D-6E8A-4147-A177-3AD203B41FA5}">
                      <a16:colId xmlns:a16="http://schemas.microsoft.com/office/drawing/2014/main" val="915672322"/>
                    </a:ext>
                  </a:extLst>
                </a:gridCol>
                <a:gridCol w="594584">
                  <a:extLst>
                    <a:ext uri="{9D8B030D-6E8A-4147-A177-3AD203B41FA5}">
                      <a16:colId xmlns:a16="http://schemas.microsoft.com/office/drawing/2014/main" val="351916812"/>
                    </a:ext>
                  </a:extLst>
                </a:gridCol>
                <a:gridCol w="1021206">
                  <a:extLst>
                    <a:ext uri="{9D8B030D-6E8A-4147-A177-3AD203B41FA5}">
                      <a16:colId xmlns:a16="http://schemas.microsoft.com/office/drawing/2014/main" val="2057390454"/>
                    </a:ext>
                  </a:extLst>
                </a:gridCol>
              </a:tblGrid>
              <a:tr h="290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r>
                        <a:rPr lang="en-GB" sz="800" dirty="0" smtClean="0">
                          <a:effectLst/>
                        </a:rPr>
                        <a:t>Assisted living</a:t>
                      </a:r>
                      <a:r>
                        <a:rPr lang="en-GB" sz="800" baseline="0" dirty="0" smtClean="0">
                          <a:effectLst/>
                        </a:rPr>
                        <a:t> facilities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CFAS I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CFAS II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358456"/>
                  </a:ext>
                </a:extLst>
              </a:tr>
              <a:tr h="290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n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%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95% CI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n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%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95% CI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66440566"/>
                  </a:ext>
                </a:extLst>
              </a:tr>
              <a:tr h="290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Number of health conditions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5.7 – 9.7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13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2.9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1.7 – 5.1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795333598"/>
                  </a:ext>
                </a:extLst>
              </a:tr>
              <a:tr h="290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(not including dementia)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126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18.5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15.7 – 21.6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50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10.1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7.7 – 13.1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420437341"/>
                  </a:ext>
                </a:extLst>
              </a:tr>
              <a:tr h="290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149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22.0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19.0 – 25.3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15.1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12.1 – 18.7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72304601"/>
                  </a:ext>
                </a:extLst>
              </a:tr>
              <a:tr h="290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≥3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356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</a:rPr>
                        <a:t>52.1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48.3 – 55.8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335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</a:rPr>
                        <a:t>71.9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67.6 – 75.8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655041868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966641"/>
              </p:ext>
            </p:extLst>
          </p:nvPr>
        </p:nvGraphicFramePr>
        <p:xfrm>
          <a:off x="583321" y="4887310"/>
          <a:ext cx="7509644" cy="1633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37796">
                  <a:extLst>
                    <a:ext uri="{9D8B030D-6E8A-4147-A177-3AD203B41FA5}">
                      <a16:colId xmlns:a16="http://schemas.microsoft.com/office/drawing/2014/main" val="650693067"/>
                    </a:ext>
                  </a:extLst>
                </a:gridCol>
                <a:gridCol w="464750">
                  <a:extLst>
                    <a:ext uri="{9D8B030D-6E8A-4147-A177-3AD203B41FA5}">
                      <a16:colId xmlns:a16="http://schemas.microsoft.com/office/drawing/2014/main" val="1447375152"/>
                    </a:ext>
                  </a:extLst>
                </a:gridCol>
                <a:gridCol w="552226">
                  <a:extLst>
                    <a:ext uri="{9D8B030D-6E8A-4147-A177-3AD203B41FA5}">
                      <a16:colId xmlns:a16="http://schemas.microsoft.com/office/drawing/2014/main" val="3011489736"/>
                    </a:ext>
                  </a:extLst>
                </a:gridCol>
                <a:gridCol w="505585">
                  <a:extLst>
                    <a:ext uri="{9D8B030D-6E8A-4147-A177-3AD203B41FA5}">
                      <a16:colId xmlns:a16="http://schemas.microsoft.com/office/drawing/2014/main" val="3037165681"/>
                    </a:ext>
                  </a:extLst>
                </a:gridCol>
                <a:gridCol w="1078750">
                  <a:extLst>
                    <a:ext uri="{9D8B030D-6E8A-4147-A177-3AD203B41FA5}">
                      <a16:colId xmlns:a16="http://schemas.microsoft.com/office/drawing/2014/main" val="3183811497"/>
                    </a:ext>
                  </a:extLst>
                </a:gridCol>
                <a:gridCol w="499640">
                  <a:extLst>
                    <a:ext uri="{9D8B030D-6E8A-4147-A177-3AD203B41FA5}">
                      <a16:colId xmlns:a16="http://schemas.microsoft.com/office/drawing/2014/main" val="1051771151"/>
                    </a:ext>
                  </a:extLst>
                </a:gridCol>
                <a:gridCol w="503087">
                  <a:extLst>
                    <a:ext uri="{9D8B030D-6E8A-4147-A177-3AD203B41FA5}">
                      <a16:colId xmlns:a16="http://schemas.microsoft.com/office/drawing/2014/main" val="359336314"/>
                    </a:ext>
                  </a:extLst>
                </a:gridCol>
                <a:gridCol w="1067810">
                  <a:extLst>
                    <a:ext uri="{9D8B030D-6E8A-4147-A177-3AD203B41FA5}">
                      <a16:colId xmlns:a16="http://schemas.microsoft.com/office/drawing/2014/main" val="2051505523"/>
                    </a:ext>
                  </a:extLst>
                </a:gridCol>
              </a:tblGrid>
              <a:tr h="272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r>
                        <a:rPr lang="en-GB" sz="800" dirty="0" smtClean="0">
                          <a:effectLst/>
                        </a:rPr>
                        <a:t>Living in the community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CFAS I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CFAS II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5374"/>
                  </a:ext>
                </a:extLst>
              </a:tr>
              <a:tr h="272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n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%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95% CI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n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%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95% CI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21560346"/>
                  </a:ext>
                </a:extLst>
              </a:tr>
              <a:tr h="272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Number of health conditions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724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10.9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10.2 – 11.7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492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6.8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6.3 – 7.5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361120601"/>
                  </a:ext>
                </a:extLst>
              </a:tr>
              <a:tr h="272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(not including dementia)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1481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22.4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21.4 – 23.4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1107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15.5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14.6 – 16.3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968918574"/>
                  </a:ext>
                </a:extLst>
              </a:tr>
              <a:tr h="272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1507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22.9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21.9 – 23.9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1512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21.3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20.4 – 22.3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71242734"/>
                  </a:ext>
                </a:extLst>
              </a:tr>
              <a:tr h="272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/>
                          </a:solidFill>
                          <a:effectLst/>
                        </a:rPr>
                        <a:t>≥3</a:t>
                      </a:r>
                      <a:endParaRPr lang="en-GB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2885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</a:rPr>
                        <a:t>43.9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42.7 – 45.1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3904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</a:rPr>
                        <a:t>56.4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55.2 – 57.5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9803698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19503" y="228600"/>
            <a:ext cx="10620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Dementia now: multi-morbidity </a:t>
            </a:r>
            <a:r>
              <a:rPr lang="en-GB" sz="2800" dirty="0"/>
              <a:t>in different living situations (CFAS II)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2639668" y="950547"/>
            <a:ext cx="6850547" cy="11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621408" y="6521176"/>
            <a:ext cx="7737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Matthews FE, </a:t>
            </a:r>
            <a:r>
              <a:rPr lang="en-GB" sz="1400" dirty="0">
                <a:solidFill>
                  <a:srgbClr val="FF0000"/>
                </a:solidFill>
              </a:rPr>
              <a:t>Bennett H</a:t>
            </a:r>
            <a:r>
              <a:rPr lang="en-GB" sz="1400" dirty="0"/>
              <a:t>, Wittenberg R, Jagger C, Dening T, Brayne C. </a:t>
            </a:r>
            <a:r>
              <a:rPr lang="en-GB" sz="1400" dirty="0" smtClean="0"/>
              <a:t>2016. </a:t>
            </a:r>
            <a:r>
              <a:rPr lang="en-GB" sz="1400" dirty="0"/>
              <a:t>PLOS </a:t>
            </a:r>
            <a:r>
              <a:rPr lang="en-GB" sz="1400" dirty="0" smtClean="0"/>
              <a:t>ONE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8161282" y="1752600"/>
            <a:ext cx="343688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Proportion with multi-morbidity (≥3 health conditions) increased (from 44-52% to 56-72%) between CFAS I and CFAS II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Proportion with no additional reported health conditions dropped in all settings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 smtClean="0"/>
              <a:t>Key </a:t>
            </a:r>
            <a:r>
              <a:rPr lang="en-GB" dirty="0"/>
              <a:t>implications for design of services</a:t>
            </a:r>
          </a:p>
        </p:txBody>
      </p:sp>
    </p:spTree>
    <p:extLst>
      <p:ext uri="{BB962C8B-B14F-4D97-AF65-F5344CB8AC3E}">
        <p14:creationId xmlns:p14="http://schemas.microsoft.com/office/powerpoint/2010/main" val="210609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8" y="582179"/>
            <a:ext cx="9553902" cy="61348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7972" y="64183"/>
            <a:ext cx="9590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Patterns of change in services in CFAS I and CFAS II 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882351" y="6132301"/>
            <a:ext cx="1957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Bennett et al. (2018) BMC </a:t>
            </a:r>
            <a:r>
              <a:rPr lang="en-GB" sz="1600" dirty="0" smtClean="0"/>
              <a:t>Medicine</a:t>
            </a:r>
            <a:endParaRPr lang="en-GB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9661634" y="3971318"/>
            <a:ext cx="1957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all people day to day services were less likely to be reported in CFAS II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753600" y="2196662"/>
            <a:ext cx="19339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Any comorbidity is associated with increased contact with services</a:t>
            </a:r>
            <a:endParaRPr lang="en-GB" dirty="0"/>
          </a:p>
        </p:txBody>
      </p:sp>
      <p:sp>
        <p:nvSpPr>
          <p:cNvPr id="6" name="Right Arrow 5"/>
          <p:cNvSpPr/>
          <p:nvPr/>
        </p:nvSpPr>
        <p:spPr>
          <a:xfrm>
            <a:off x="123496" y="1557109"/>
            <a:ext cx="320565" cy="2506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223343" y="5206330"/>
            <a:ext cx="441435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5126418" y="2127425"/>
            <a:ext cx="441435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5273564" y="5206330"/>
            <a:ext cx="441435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2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931" y="128889"/>
            <a:ext cx="11745311" cy="1325563"/>
          </a:xfrm>
        </p:spPr>
        <p:txBody>
          <a:bodyPr>
            <a:normAutofit/>
          </a:bodyPr>
          <a:lstStyle/>
          <a:p>
            <a:r>
              <a:rPr lang="en-GB" sz="3600" dirty="0" smtClean="0"/>
              <a:t>The push for ‘early’ diagnosis – what does it mean in context? </a:t>
            </a:r>
            <a:endParaRPr lang="en-GB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50" y="1690690"/>
            <a:ext cx="5470093" cy="4013425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485" y="1580885"/>
            <a:ext cx="4750115" cy="5022248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20572" y="1559367"/>
            <a:ext cx="6555860" cy="504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876300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CFAS II Dementia Diagnosis Study </a:t>
            </a:r>
            <a:br>
              <a:rPr lang="en-GB" sz="3200" dirty="0"/>
            </a:br>
            <a:r>
              <a:rPr lang="en-GB" sz="3200" dirty="0"/>
              <a:t>(CADDY, Savva et al, UEA)</a:t>
            </a:r>
          </a:p>
        </p:txBody>
      </p:sp>
      <p:sp>
        <p:nvSpPr>
          <p:cNvPr id="4" name="Rectangle 3"/>
          <p:cNvSpPr/>
          <p:nvPr/>
        </p:nvSpPr>
        <p:spPr>
          <a:xfrm>
            <a:off x="1683625" y="1419313"/>
            <a:ext cx="3695008" cy="439729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CFAS interview data</a:t>
            </a:r>
          </a:p>
          <a:p>
            <a:pPr algn="ctr"/>
            <a:r>
              <a:rPr lang="en-GB" sz="1600" dirty="0"/>
              <a:t>(N=450 with dementia, 150 controls)</a:t>
            </a:r>
            <a:r>
              <a:rPr lang="en-GB" sz="1100" dirty="0">
                <a:solidFill>
                  <a:srgbClr val="FFFF00"/>
                </a:solidFill>
              </a:rPr>
              <a:t> </a:t>
            </a:r>
          </a:p>
          <a:p>
            <a:endParaRPr lang="en-GB" sz="1600" b="1" dirty="0">
              <a:solidFill>
                <a:srgbClr val="FFFF00"/>
              </a:solidFill>
            </a:endParaRPr>
          </a:p>
          <a:p>
            <a:r>
              <a:rPr lang="en-GB" sz="1600" b="1" dirty="0">
                <a:solidFill>
                  <a:srgbClr val="FFFF00"/>
                </a:solidFill>
              </a:rPr>
              <a:t>Dementia diagnosis</a:t>
            </a:r>
          </a:p>
          <a:p>
            <a:pPr lvl="1"/>
            <a:r>
              <a:rPr lang="en-GB" sz="1600" b="1" dirty="0"/>
              <a:t>Fact of dementia</a:t>
            </a:r>
          </a:p>
          <a:p>
            <a:pPr lvl="1"/>
            <a:r>
              <a:rPr lang="en-GB" sz="1600" b="1" dirty="0"/>
              <a:t>Domains and severity of cognitive impairment</a:t>
            </a:r>
          </a:p>
          <a:p>
            <a:pPr lvl="1"/>
            <a:r>
              <a:rPr lang="en-GB" sz="1600" b="1" dirty="0"/>
              <a:t>Non-cognitive symptoms</a:t>
            </a:r>
          </a:p>
          <a:p>
            <a:pPr marL="0" lvl="1"/>
            <a:r>
              <a:rPr lang="en-GB" sz="1600" b="1" dirty="0">
                <a:solidFill>
                  <a:srgbClr val="FFFF00"/>
                </a:solidFill>
              </a:rPr>
              <a:t>Demographic factors</a:t>
            </a:r>
          </a:p>
          <a:p>
            <a:pPr lvl="1"/>
            <a:r>
              <a:rPr lang="en-GB" sz="1600" b="1" dirty="0"/>
              <a:t>Age, sex, socio-economic status, living arrangement social contact</a:t>
            </a:r>
          </a:p>
          <a:p>
            <a:r>
              <a:rPr lang="en-GB" sz="1600" b="1" dirty="0">
                <a:solidFill>
                  <a:srgbClr val="FFFF00"/>
                </a:solidFill>
              </a:rPr>
              <a:t>Comorbidity</a:t>
            </a:r>
          </a:p>
          <a:p>
            <a:pPr lvl="1"/>
            <a:r>
              <a:rPr lang="en-GB" sz="1600" b="1" dirty="0"/>
              <a:t>Cardiovascular, Other chronic disease, psychiatric</a:t>
            </a:r>
          </a:p>
          <a:p>
            <a:r>
              <a:rPr lang="en-GB" sz="1600" b="1" dirty="0">
                <a:solidFill>
                  <a:srgbClr val="FFFF00"/>
                </a:solidFill>
              </a:rPr>
              <a:t>Health care utilisation</a:t>
            </a:r>
          </a:p>
          <a:p>
            <a:r>
              <a:rPr lang="en-GB" sz="1600" b="1" dirty="0">
                <a:solidFill>
                  <a:schemeClr val="bg1"/>
                </a:solidFill>
              </a:rPr>
              <a:t>	Hospital stays, home service use</a:t>
            </a:r>
          </a:p>
          <a:p>
            <a:pPr lvl="1"/>
            <a:endParaRPr lang="en-GB" sz="1600" dirty="0"/>
          </a:p>
        </p:txBody>
      </p:sp>
      <p:sp>
        <p:nvSpPr>
          <p:cNvPr id="5" name="Rectangle 4"/>
          <p:cNvSpPr/>
          <p:nvPr/>
        </p:nvSpPr>
        <p:spPr>
          <a:xfrm>
            <a:off x="6713052" y="1371601"/>
            <a:ext cx="3736923" cy="422203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Primary care record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</a:rPr>
              <a:t>GP data available for 94% of sample</a:t>
            </a:r>
          </a:p>
          <a:p>
            <a:pPr algn="ctr"/>
            <a:endParaRPr lang="en-GB" sz="1400" dirty="0">
              <a:solidFill>
                <a:schemeClr val="bg1"/>
              </a:solidFill>
            </a:endParaRPr>
          </a:p>
          <a:p>
            <a:r>
              <a:rPr lang="en-GB" sz="1600" b="1" dirty="0">
                <a:solidFill>
                  <a:srgbClr val="FFFF00"/>
                </a:solidFill>
              </a:rPr>
              <a:t>Dementia diagnosis</a:t>
            </a:r>
          </a:p>
          <a:p>
            <a:pPr lvl="1"/>
            <a:r>
              <a:rPr lang="en-GB" sz="1600" b="1" dirty="0"/>
              <a:t>Date of diagnosis, read codes used, pathway to diagnosis</a:t>
            </a:r>
          </a:p>
          <a:p>
            <a:r>
              <a:rPr lang="en-GB" sz="1600" b="1" dirty="0">
                <a:solidFill>
                  <a:srgbClr val="FFFF00"/>
                </a:solidFill>
              </a:rPr>
              <a:t>Cognitive complaints</a:t>
            </a:r>
          </a:p>
          <a:p>
            <a:pPr lvl="1"/>
            <a:r>
              <a:rPr lang="en-GB" sz="1600" b="1" dirty="0"/>
              <a:t>Date of first complaint</a:t>
            </a:r>
          </a:p>
          <a:p>
            <a:pPr lvl="1"/>
            <a:r>
              <a:rPr lang="en-GB" sz="1600" b="1" dirty="0"/>
              <a:t>Who raised by</a:t>
            </a:r>
          </a:p>
          <a:p>
            <a:pPr lvl="1"/>
            <a:r>
              <a:rPr lang="en-GB" sz="1600" b="1" dirty="0"/>
              <a:t>Which tests carried out in primary care</a:t>
            </a:r>
          </a:p>
          <a:p>
            <a:r>
              <a:rPr lang="en-GB" sz="1600" b="1" dirty="0">
                <a:solidFill>
                  <a:srgbClr val="FFFF00"/>
                </a:solidFill>
              </a:rPr>
              <a:t>Referrals to specialists</a:t>
            </a:r>
          </a:p>
          <a:p>
            <a:pPr lvl="1"/>
            <a:r>
              <a:rPr lang="en-GB" sz="1600" b="1" dirty="0"/>
              <a:t>Date of first referral</a:t>
            </a:r>
          </a:p>
          <a:p>
            <a:pPr lvl="1"/>
            <a:r>
              <a:rPr lang="en-GB" sz="1600" b="1" dirty="0"/>
              <a:t>Which service, patient attended, date of outcome and findings</a:t>
            </a:r>
          </a:p>
          <a:p>
            <a:pPr algn="ctr"/>
            <a:endParaRPr lang="en-GB" sz="1400" dirty="0">
              <a:solidFill>
                <a:schemeClr val="bg1"/>
              </a:solidFill>
            </a:endParaRPr>
          </a:p>
          <a:p>
            <a:pPr algn="ctr"/>
            <a:endParaRPr lang="en-GB" sz="1400" dirty="0"/>
          </a:p>
        </p:txBody>
      </p:sp>
      <p:sp>
        <p:nvSpPr>
          <p:cNvPr id="7" name="Arrow: Left-Right-Up 6"/>
          <p:cNvSpPr/>
          <p:nvPr/>
        </p:nvSpPr>
        <p:spPr>
          <a:xfrm rot="10800000">
            <a:off x="5285643" y="2514601"/>
            <a:ext cx="1544515" cy="2878497"/>
          </a:xfrm>
          <a:prstGeom prst="leftRightUpArrow">
            <a:avLst>
              <a:gd name="adj1" fmla="val 14288"/>
              <a:gd name="adj2" fmla="val 14109"/>
              <a:gd name="adj3" fmla="val 16089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823878"/>
            <a:ext cx="9144000" cy="104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1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What % of </a:t>
            </a:r>
            <a:r>
              <a:rPr lang="en-GB" sz="2800" dirty="0" smtClean="0"/>
              <a:t>respondents in CFAS </a:t>
            </a:r>
            <a:r>
              <a:rPr lang="en-GB" sz="2800" dirty="0"/>
              <a:t>II with a study diagnosis of dementia </a:t>
            </a:r>
            <a:r>
              <a:rPr lang="en-GB" sz="2800" dirty="0" smtClean="0"/>
              <a:t>had a related diagnosis/concern in their medical records 2010</a:t>
            </a:r>
            <a:r>
              <a:rPr lang="en-GB" sz="2800" dirty="0"/>
              <a:t>, 2012)</a:t>
            </a:r>
          </a:p>
        </p:txBody>
      </p:sp>
      <p:graphicFrame>
        <p:nvGraphicFramePr>
          <p:cNvPr id="4" name="Content Placeholder 3">
            <a:extLst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012397"/>
              </p:ext>
            </p:extLst>
          </p:nvPr>
        </p:nvGraphicFramePr>
        <p:xfrm>
          <a:off x="2438401" y="1849071"/>
          <a:ext cx="647333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334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45" y="139152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Age related to formal diagnosis 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54E19D4-3FBD-4FC0-9F37-2539D4551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750" y="1558083"/>
            <a:ext cx="6908800" cy="46425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04386" y="2054772"/>
            <a:ext cx="46140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Between 2009 and 2013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Around 20% of people with CFAS study diagnosis of  dementia had a cognitive concern known to GPs but without formal diagnosis.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Around 40% remained completely undetected</a:t>
            </a:r>
          </a:p>
          <a:p>
            <a:r>
              <a:rPr lang="en-GB" b="1" i="1" dirty="0"/>
              <a:t>Six years </a:t>
            </a:r>
            <a:r>
              <a:rPr lang="en-GB" b="1" i="1" dirty="0" smtClean="0"/>
              <a:t>from </a:t>
            </a:r>
            <a:r>
              <a:rPr lang="en-GB" b="1" i="1" dirty="0"/>
              <a:t>dementia incidence (up to 2017)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Around 60% had been diagnosed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20% alive with </a:t>
            </a:r>
            <a:r>
              <a:rPr lang="en-GB" dirty="0" smtClean="0"/>
              <a:t>‘undetected’ </a:t>
            </a:r>
            <a:r>
              <a:rPr lang="en-GB" dirty="0"/>
              <a:t>dementia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20% had died without a </a:t>
            </a:r>
            <a:r>
              <a:rPr lang="en-GB" dirty="0" smtClean="0"/>
              <a:t>diagnosis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 clear pattern for education and social class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89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465BD7-614E-4740-8AFB-600143AC0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145" y="2148791"/>
            <a:ext cx="6574971" cy="44182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022011-6FF5-4A95-843A-2C0BFC09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changed after diagnosis?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DE51B-D9DA-4DCD-9A97-C2298B1D0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0647" y="1962259"/>
            <a:ext cx="3290207" cy="2850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Odds of reducing participation in social activity:</a:t>
            </a:r>
          </a:p>
          <a:p>
            <a:r>
              <a:rPr lang="en-GB" sz="2000" dirty="0"/>
              <a:t>3.1 (1.4-6.9)</a:t>
            </a:r>
          </a:p>
          <a:p>
            <a:pPr marL="0" indent="0">
              <a:buNone/>
            </a:pPr>
            <a:r>
              <a:rPr lang="en-GB" sz="2000" dirty="0"/>
              <a:t>After adjusting for dementia severity etc:</a:t>
            </a:r>
          </a:p>
          <a:p>
            <a:r>
              <a:rPr lang="en-GB" sz="2000" dirty="0"/>
              <a:t>3.1 (1.3-7.6)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lvl="1"/>
            <a:endParaRPr lang="en-GB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C1F920-C505-4E17-9E62-3F40C8AAB7C5}"/>
              </a:ext>
            </a:extLst>
          </p:cNvPr>
          <p:cNvSpPr txBox="1"/>
          <p:nvPr/>
        </p:nvSpPr>
        <p:spPr>
          <a:xfrm>
            <a:off x="1455311" y="1469451"/>
            <a:ext cx="4236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Change in </a:t>
            </a:r>
            <a:r>
              <a:rPr lang="en-GB" dirty="0" smtClean="0"/>
              <a:t>social activity in which person </a:t>
            </a:r>
            <a:r>
              <a:rPr lang="en-GB" dirty="0"/>
              <a:t>with dementia </a:t>
            </a:r>
            <a:r>
              <a:rPr lang="en-GB" dirty="0" smtClean="0"/>
              <a:t>participates: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051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From observation to 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Finger</a:t>
            </a:r>
            <a:r>
              <a:rPr lang="en-GB" dirty="0"/>
              <a:t> </a:t>
            </a:r>
            <a:r>
              <a:rPr lang="en-GB" dirty="0" smtClean="0"/>
              <a:t>to International Finger</a:t>
            </a:r>
          </a:p>
          <a:p>
            <a:r>
              <a:rPr lang="en-GB" dirty="0" smtClean="0"/>
              <a:t>MAPT</a:t>
            </a:r>
          </a:p>
          <a:p>
            <a:r>
              <a:rPr lang="en-GB" dirty="0" smtClean="0"/>
              <a:t>Pro Diva</a:t>
            </a:r>
          </a:p>
          <a:p>
            <a:r>
              <a:rPr lang="en-GB" dirty="0" smtClean="0"/>
              <a:t>Different populations, different intervention modalities, different delivery</a:t>
            </a:r>
          </a:p>
        </p:txBody>
      </p:sp>
    </p:spTree>
    <p:extLst>
      <p:ext uri="{BB962C8B-B14F-4D97-AF65-F5344CB8AC3E}">
        <p14:creationId xmlns:p14="http://schemas.microsoft.com/office/powerpoint/2010/main" val="286356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3"/>
          <p:cNvSpPr>
            <a:spLocks noGrp="1"/>
          </p:cNvSpPr>
          <p:nvPr>
            <p:ph type="ctrTitle"/>
          </p:nvPr>
        </p:nvSpPr>
        <p:spPr>
          <a:xfrm>
            <a:off x="6172200" y="1873251"/>
            <a:ext cx="4268788" cy="1470025"/>
          </a:xfrm>
        </p:spPr>
        <p:txBody>
          <a:bodyPr/>
          <a:lstStyle/>
          <a:p>
            <a:pPr eaLnBrk="1" hangingPunct="1"/>
            <a:r>
              <a:rPr lang="en-US" sz="2800" i="1" dirty="0">
                <a:solidFill>
                  <a:srgbClr val="3366CC"/>
                </a:solidFill>
                <a:ea typeface="ＭＳ Ｐゴシック" pitchFamily="34" charset="-128"/>
              </a:rPr>
              <a:t>Healthy Ageing Through Internet </a:t>
            </a:r>
            <a:r>
              <a:rPr lang="en-US" sz="2800" i="1" dirty="0" err="1">
                <a:solidFill>
                  <a:srgbClr val="3366CC"/>
                </a:solidFill>
                <a:ea typeface="ＭＳ Ｐゴシック" pitchFamily="34" charset="-128"/>
              </a:rPr>
              <a:t>Counselling</a:t>
            </a:r>
            <a:r>
              <a:rPr lang="en-US" sz="2800" i="1" dirty="0">
                <a:solidFill>
                  <a:srgbClr val="3366CC"/>
                </a:solidFill>
                <a:ea typeface="ＭＳ Ｐゴシック" pitchFamily="34" charset="-128"/>
              </a:rPr>
              <a:t> in the Elderly</a:t>
            </a:r>
          </a:p>
        </p:txBody>
      </p:sp>
      <p:pic>
        <p:nvPicPr>
          <p:cNvPr id="68610" name="Picture 4" descr="HATICE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1406" y="360113"/>
            <a:ext cx="1831975" cy="15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18" descr="fp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63851" y="5822824"/>
            <a:ext cx="109537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19" descr="eufla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1826" y="6127624"/>
            <a:ext cx="82867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3" name="TextBox 1"/>
          <p:cNvSpPr txBox="1">
            <a:spLocks noChangeArrowheads="1"/>
          </p:cNvSpPr>
          <p:nvPr/>
        </p:nvSpPr>
        <p:spPr bwMode="auto">
          <a:xfrm>
            <a:off x="6477000" y="3529013"/>
            <a:ext cx="390048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u="sng" dirty="0">
                <a:latin typeface="Calibri" pitchFamily="34" charset="0"/>
              </a:rPr>
              <a:t>Aim</a:t>
            </a:r>
          </a:p>
          <a:p>
            <a:pPr lvl="1" algn="ctr"/>
            <a:r>
              <a:rPr lang="en-US" sz="2400" dirty="0">
                <a:latin typeface="Calibri" pitchFamily="34" charset="0"/>
              </a:rPr>
              <a:t>Improve vascular risk factor management</a:t>
            </a:r>
          </a:p>
          <a:p>
            <a:pPr algn="ctr"/>
            <a:r>
              <a:rPr lang="en-US" sz="2400" dirty="0">
                <a:latin typeface="Calibri" pitchFamily="34" charset="0"/>
              </a:rPr>
              <a:t> to prevent cardiovascular disease, cognitive decline and dementia using an interactive internet intervention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797394" y="6353081"/>
            <a:ext cx="17631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0090"/>
                </a:solidFill>
              </a:rPr>
              <a:t>www.hatice.eu</a:t>
            </a:r>
            <a:endParaRPr lang="en-US" sz="2000" dirty="0">
              <a:solidFill>
                <a:srgbClr val="000090"/>
              </a:solidFill>
            </a:endParaRPr>
          </a:p>
        </p:txBody>
      </p:sp>
      <p:pic>
        <p:nvPicPr>
          <p:cNvPr id="8" name="Picture 12" descr="HATICE Participating Countries and Institution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453" y="228600"/>
            <a:ext cx="3791240" cy="356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27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/>
          <p:cNvSpPr>
            <a:spLocks noGrp="1"/>
          </p:cNvSpPr>
          <p:nvPr>
            <p:ph type="title" idx="4294967295"/>
          </p:nvPr>
        </p:nvSpPr>
        <p:spPr>
          <a:xfrm>
            <a:off x="2005283" y="15754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>
                <a:ea typeface="ＭＳ Ｐゴシック" pitchFamily="34" charset="-128"/>
              </a:rPr>
              <a:t>Interactive internet intervention, volunteer studies and now embedded in cohorts</a:t>
            </a:r>
          </a:p>
        </p:txBody>
      </p:sp>
      <p:grpSp>
        <p:nvGrpSpPr>
          <p:cNvPr id="87042" name="Group 5"/>
          <p:cNvGrpSpPr>
            <a:grpSpLocks/>
          </p:cNvGrpSpPr>
          <p:nvPr/>
        </p:nvGrpSpPr>
        <p:grpSpPr bwMode="auto">
          <a:xfrm>
            <a:off x="1597659" y="1400880"/>
            <a:ext cx="2459038" cy="2117725"/>
            <a:chOff x="1202" y="754"/>
            <a:chExt cx="3363" cy="2893"/>
          </a:xfrm>
        </p:grpSpPr>
        <p:pic>
          <p:nvPicPr>
            <p:cNvPr id="87057" name="Picture 4" descr="HATICE logo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02" y="754"/>
              <a:ext cx="3363" cy="2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Alternate Process 1"/>
            <p:cNvSpPr/>
            <p:nvPr/>
          </p:nvSpPr>
          <p:spPr>
            <a:xfrm>
              <a:off x="2064" y="1433"/>
              <a:ext cx="1587" cy="460"/>
            </a:xfrm>
            <a:prstGeom prst="flowChartAlternateProcess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err="1">
                  <a:solidFill>
                    <a:srgbClr val="000000"/>
                  </a:solidFill>
                  <a:ea typeface="ＭＳ Ｐゴシック" charset="0"/>
                  <a:cs typeface="ＭＳ Ｐゴシック" charset="0"/>
                </a:rPr>
                <a:t>preDIVA</a:t>
              </a:r>
              <a:endParaRPr lang="en-US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" name="Alternate Process 4"/>
            <p:cNvSpPr/>
            <p:nvPr/>
          </p:nvSpPr>
          <p:spPr>
            <a:xfrm>
              <a:off x="1610" y="1888"/>
              <a:ext cx="1270" cy="406"/>
            </a:xfrm>
            <a:prstGeom prst="flowChartAlternateProcess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rgbClr val="000000"/>
                  </a:solidFill>
                  <a:ea typeface="ＭＳ Ｐゴシック" charset="0"/>
                  <a:cs typeface="ＭＳ Ｐゴシック" charset="0"/>
                </a:rPr>
                <a:t>FINGER</a:t>
              </a:r>
            </a:p>
          </p:txBody>
        </p:sp>
        <p:sp>
          <p:nvSpPr>
            <p:cNvPr id="6" name="Alternate Process 5"/>
            <p:cNvSpPr/>
            <p:nvPr/>
          </p:nvSpPr>
          <p:spPr>
            <a:xfrm>
              <a:off x="2880" y="1888"/>
              <a:ext cx="1270" cy="406"/>
            </a:xfrm>
            <a:prstGeom prst="flowChartAlternateProcess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  <a:ea typeface="ＭＳ Ｐゴシック" charset="0"/>
                  <a:cs typeface="ＭＳ Ｐゴシック" charset="0"/>
                </a:rPr>
                <a:t>MAPT</a:t>
              </a:r>
            </a:p>
          </p:txBody>
        </p:sp>
      </p:grpSp>
      <p:sp>
        <p:nvSpPr>
          <p:cNvPr id="87044" name="Rectangle 14"/>
          <p:cNvSpPr>
            <a:spLocks noChangeArrowheads="1"/>
          </p:cNvSpPr>
          <p:nvPr/>
        </p:nvSpPr>
        <p:spPr bwMode="auto">
          <a:xfrm>
            <a:off x="4981575" y="1250219"/>
            <a:ext cx="19240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nl-NL" sz="2000" u="sng" dirty="0">
                <a:latin typeface="Calibri" pitchFamily="34" charset="0"/>
              </a:rPr>
              <a:t>Focus groups:</a:t>
            </a:r>
          </a:p>
          <a:p>
            <a:pPr>
              <a:buFontTx/>
              <a:buChar char="•"/>
            </a:pPr>
            <a:r>
              <a:rPr lang="nl-NL" dirty="0">
                <a:latin typeface="Calibri" pitchFamily="34" charset="0"/>
              </a:rPr>
              <a:t> target </a:t>
            </a:r>
            <a:r>
              <a:rPr lang="nl-NL" dirty="0" err="1">
                <a:latin typeface="Calibri" pitchFamily="34" charset="0"/>
              </a:rPr>
              <a:t>population</a:t>
            </a:r>
            <a:endParaRPr lang="nl-NL" dirty="0"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nl-NL" dirty="0">
                <a:latin typeface="Calibri" pitchFamily="34" charset="0"/>
              </a:rPr>
              <a:t> nurses</a:t>
            </a:r>
          </a:p>
          <a:p>
            <a:pPr>
              <a:buFontTx/>
              <a:buChar char="•"/>
            </a:pPr>
            <a:r>
              <a:rPr lang="nl-NL" dirty="0">
                <a:latin typeface="Calibri" pitchFamily="34" charset="0"/>
              </a:rPr>
              <a:t> doctors</a:t>
            </a:r>
          </a:p>
        </p:txBody>
      </p:sp>
      <p:sp>
        <p:nvSpPr>
          <p:cNvPr id="87047" name="AutoShape 18" descr="Z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l-NL">
              <a:latin typeface="Calibri" pitchFamily="34" charset="0"/>
            </a:endParaRPr>
          </a:p>
        </p:txBody>
      </p:sp>
      <p:pic>
        <p:nvPicPr>
          <p:cNvPr id="87053" name="Picture 28"/>
          <p:cNvPicPr>
            <a:picLocks noChangeAspect="1" noChangeArrowheads="1"/>
          </p:cNvPicPr>
          <p:nvPr/>
        </p:nvPicPr>
        <p:blipFill>
          <a:blip r:embed="rId4"/>
          <a:srcRect l="6770" t="21832" r="5840" b="24835"/>
          <a:stretch>
            <a:fillRect/>
          </a:stretch>
        </p:blipFill>
        <p:spPr bwMode="auto">
          <a:xfrm>
            <a:off x="7620001" y="1619251"/>
            <a:ext cx="2924175" cy="15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5943599" y="2598738"/>
            <a:ext cx="1" cy="6778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NL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2932114" y="3581400"/>
            <a:ext cx="595071" cy="598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NL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 flipH="1">
            <a:off x="8527143" y="3366041"/>
            <a:ext cx="559816" cy="52947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NL"/>
          </a:p>
        </p:txBody>
      </p:sp>
      <p:grpSp>
        <p:nvGrpSpPr>
          <p:cNvPr id="24" name="Groep 3"/>
          <p:cNvGrpSpPr/>
          <p:nvPr/>
        </p:nvGrpSpPr>
        <p:grpSpPr>
          <a:xfrm>
            <a:off x="4105747" y="3645462"/>
            <a:ext cx="3945577" cy="2926798"/>
            <a:chOff x="0" y="130629"/>
            <a:chExt cx="9144000" cy="6578929"/>
          </a:xfrm>
        </p:grpSpPr>
        <p:grpSp>
          <p:nvGrpSpPr>
            <p:cNvPr id="25" name="Groep 1"/>
            <p:cNvGrpSpPr/>
            <p:nvPr/>
          </p:nvGrpSpPr>
          <p:grpSpPr>
            <a:xfrm>
              <a:off x="0" y="130629"/>
              <a:ext cx="9144000" cy="6578929"/>
              <a:chOff x="0" y="130629"/>
              <a:chExt cx="9144000" cy="6578929"/>
            </a:xfrm>
          </p:grpSpPr>
          <p:pic>
            <p:nvPicPr>
              <p:cNvPr id="29" name="Picture 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77" b="2650"/>
              <a:stretch/>
            </p:blipFill>
            <p:spPr bwMode="auto">
              <a:xfrm>
                <a:off x="0" y="130629"/>
                <a:ext cx="9144000" cy="65789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0" name="Picture 2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171" b="4249"/>
              <a:stretch/>
            </p:blipFill>
            <p:spPr bwMode="auto">
              <a:xfrm>
                <a:off x="755576" y="692696"/>
                <a:ext cx="7632848" cy="54726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6" name="Afbeelding 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263" b="11586"/>
            <a:stretch/>
          </p:blipFill>
          <p:spPr>
            <a:xfrm>
              <a:off x="1163874" y="4725144"/>
              <a:ext cx="486709" cy="645025"/>
            </a:xfrm>
            <a:prstGeom prst="rect">
              <a:avLst/>
            </a:prstGeom>
          </p:spPr>
        </p:pic>
      </p:grpSp>
      <p:sp>
        <p:nvSpPr>
          <p:cNvPr id="37" name="Oval 36"/>
          <p:cNvSpPr/>
          <p:nvPr/>
        </p:nvSpPr>
        <p:spPr>
          <a:xfrm>
            <a:off x="4047069" y="5395253"/>
            <a:ext cx="1121763" cy="1162294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90855" y="4566436"/>
            <a:ext cx="230063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simple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self-management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goal-setting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personalised</a:t>
            </a: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interactive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coach</a:t>
            </a:r>
          </a:p>
        </p:txBody>
      </p:sp>
      <p:pic>
        <p:nvPicPr>
          <p:cNvPr id="27" name="Picture 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031289" y="3654267"/>
            <a:ext cx="1527175" cy="15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Line 21"/>
          <p:cNvSpPr>
            <a:spLocks noChangeShapeType="1"/>
          </p:cNvSpPr>
          <p:nvPr/>
        </p:nvSpPr>
        <p:spPr bwMode="auto">
          <a:xfrm flipH="1">
            <a:off x="8485188" y="4380699"/>
            <a:ext cx="546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NL"/>
          </a:p>
        </p:txBody>
      </p:sp>
      <p:sp>
        <p:nvSpPr>
          <p:cNvPr id="44" name="Line 12"/>
          <p:cNvSpPr>
            <a:spLocks noChangeShapeType="1"/>
          </p:cNvSpPr>
          <p:nvPr/>
        </p:nvSpPr>
        <p:spPr bwMode="auto">
          <a:xfrm>
            <a:off x="1992313" y="1125538"/>
            <a:ext cx="8424862" cy="0"/>
          </a:xfrm>
          <a:prstGeom prst="line">
            <a:avLst/>
          </a:prstGeom>
          <a:noFill/>
          <a:ln w="15875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07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4" grpId="0" animBg="1"/>
      <p:bldP spid="9231" grpId="0" animBg="1"/>
      <p:bldP spid="9232" grpId="0" animBg="1"/>
      <p:bldP spid="9237" grpId="0" animBg="1"/>
      <p:bldP spid="37" grpId="0" animBg="1"/>
      <p:bldP spid="23" grpId="0"/>
      <p:bldP spid="2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5" r="14962"/>
          <a:stretch/>
        </p:blipFill>
        <p:spPr>
          <a:xfrm>
            <a:off x="7416042" y="857645"/>
            <a:ext cx="3251958" cy="3428547"/>
          </a:xfr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0432" y="312148"/>
            <a:ext cx="5143145" cy="3314471"/>
          </a:xfrm>
        </p:spPr>
        <p:txBody>
          <a:bodyPr>
            <a:noAutofit/>
          </a:bodyPr>
          <a:lstStyle/>
          <a:p>
            <a:pPr algn="l"/>
            <a:r>
              <a:rPr lang="en-GB" sz="3492" cap="none" dirty="0"/>
              <a:t>Research investment and a Research roadmap to deliver change for people affected by dementia by 2025</a:t>
            </a:r>
            <a:r>
              <a:rPr lang="en-GB" sz="3492" cap="none" dirty="0">
                <a:solidFill>
                  <a:srgbClr val="FFFFFF"/>
                </a:solidFill>
              </a:rPr>
              <a:t/>
            </a:r>
            <a:br>
              <a:rPr lang="en-GB" sz="3492" cap="none" dirty="0">
                <a:solidFill>
                  <a:srgbClr val="FFFFFF"/>
                </a:solidFill>
              </a:rPr>
            </a:br>
            <a:r>
              <a:rPr lang="en-GB" sz="1270" cap="none" dirty="0">
                <a:solidFill>
                  <a:srgbClr val="FFFFFF"/>
                </a:solidFill>
              </a:rPr>
              <a:t> </a:t>
            </a:r>
            <a:r>
              <a:rPr lang="en-GB" sz="3492" cap="none" dirty="0">
                <a:solidFill>
                  <a:srgbClr val="FFFFFF"/>
                </a:solidFill>
              </a:rPr>
              <a:t/>
            </a:r>
            <a:br>
              <a:rPr lang="en-GB" sz="3492" cap="none" dirty="0">
                <a:solidFill>
                  <a:srgbClr val="FFFFFF"/>
                </a:solidFill>
              </a:rPr>
            </a:br>
            <a:endParaRPr lang="en-GB" sz="1905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374" y="4343337"/>
            <a:ext cx="1497165" cy="159686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6559" y="5481727"/>
            <a:ext cx="4914561" cy="126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5" dirty="0">
                <a:solidFill>
                  <a:srgbClr val="FFFFFF"/>
                </a:solidFill>
              </a:rPr>
              <a:t>Dr James Pickett, </a:t>
            </a:r>
          </a:p>
          <a:p>
            <a:r>
              <a:rPr lang="en-GB" sz="1905" dirty="0">
                <a:solidFill>
                  <a:srgbClr val="FFFFFF"/>
                </a:solidFill>
              </a:rPr>
              <a:t>Head of Research, Alzheimer’s Society</a:t>
            </a:r>
          </a:p>
          <a:p>
            <a:endParaRPr lang="en-GB" sz="1905" dirty="0">
              <a:solidFill>
                <a:srgbClr val="FFFFFF"/>
              </a:solidFill>
            </a:endParaRPr>
          </a:p>
          <a:p>
            <a:r>
              <a:rPr lang="en-GB" sz="1905" dirty="0">
                <a:solidFill>
                  <a:schemeClr val="bg1"/>
                </a:solidFill>
              </a:rPr>
              <a:t>@jamespickett12 </a:t>
            </a:r>
            <a:endParaRPr lang="en-GB" sz="1428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166" y="866189"/>
            <a:ext cx="3648835" cy="5142713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gray">
          <a:xfrm>
            <a:off x="3773528" y="3767959"/>
            <a:ext cx="3351800" cy="25311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3968"/>
              </a:lnSpc>
              <a:spcBef>
                <a:spcPct val="0"/>
              </a:spcBef>
              <a:buNone/>
              <a:defRPr sz="3809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57" dirty="0" smtClean="0"/>
              <a:t>‘</a:t>
            </a:r>
            <a:r>
              <a:rPr lang="en-GB" sz="1800" dirty="0" smtClean="0"/>
              <a:t>What research, in addition to searching for new</a:t>
            </a:r>
            <a:br>
              <a:rPr lang="en-GB" sz="1800" dirty="0" smtClean="0"/>
            </a:br>
            <a:r>
              <a:rPr lang="en-GB" sz="1800" dirty="0" smtClean="0"/>
              <a:t>treatments, is required to improve the lives of</a:t>
            </a:r>
            <a:br>
              <a:rPr lang="en-GB" sz="1800" dirty="0" smtClean="0"/>
            </a:br>
            <a:r>
              <a:rPr lang="en-GB" sz="1800" dirty="0" smtClean="0"/>
              <a:t>people affected by dementia today, and reduce</a:t>
            </a:r>
            <a:br>
              <a:rPr lang="en-GB" sz="1800" dirty="0" smtClean="0"/>
            </a:br>
            <a:r>
              <a:rPr lang="en-GB" sz="1800" dirty="0" smtClean="0"/>
              <a:t>the risk of dementia for future populations?’</a:t>
            </a:r>
            <a:r>
              <a:rPr lang="en-GB" sz="2857" dirty="0" smtClean="0"/>
              <a:t/>
            </a:r>
            <a:br>
              <a:rPr lang="en-GB" sz="2857" dirty="0" smtClean="0"/>
            </a:br>
            <a:endParaRPr lang="en-GB" sz="2857" dirty="0"/>
          </a:p>
        </p:txBody>
      </p:sp>
    </p:spTree>
    <p:extLst>
      <p:ext uri="{BB962C8B-B14F-4D97-AF65-F5344CB8AC3E}">
        <p14:creationId xmlns:p14="http://schemas.microsoft.com/office/powerpoint/2010/main" val="389985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0055" y="365125"/>
            <a:ext cx="11043745" cy="1325563"/>
          </a:xfrm>
        </p:spPr>
        <p:txBody>
          <a:bodyPr/>
          <a:lstStyle/>
          <a:p>
            <a:r>
              <a:rPr lang="en-GB" dirty="0" smtClean="0"/>
              <a:t>Dementia and research investment in Australia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439917"/>
            <a:ext cx="10515600" cy="5144814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A$14.24bn 2016</a:t>
            </a:r>
          </a:p>
          <a:p>
            <a:r>
              <a:rPr lang="en-GB" dirty="0" smtClean="0"/>
              <a:t>Investment of A$52.4 in EU’s Joint Programme of Neurodegenerative Disorders (0.36% estimated societal cost)</a:t>
            </a:r>
          </a:p>
          <a:p>
            <a:r>
              <a:rPr lang="en-GB" dirty="0" smtClean="0"/>
              <a:t>What was funded: 43% basic, 40% clinical, 17% health and social care</a:t>
            </a:r>
          </a:p>
          <a:p>
            <a:r>
              <a:rPr lang="en-GB" dirty="0" smtClean="0"/>
              <a:t>Funders – ARC, NHMRC, Mason Foundation, AADRF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r>
              <a:rPr lang="en-GB" sz="1900" dirty="0" smtClean="0"/>
              <a:t>Sources (with thanks to James Pickett </a:t>
            </a:r>
            <a:r>
              <a:rPr lang="en-GB" sz="1900" dirty="0" err="1" smtClean="0"/>
              <a:t>Alz</a:t>
            </a:r>
            <a:r>
              <a:rPr lang="en-GB" sz="1900" dirty="0" smtClean="0"/>
              <a:t> Soc UK)</a:t>
            </a:r>
          </a:p>
          <a:p>
            <a:pPr lvl="1"/>
            <a:r>
              <a:rPr lang="en-GB" sz="2200" u="sng" dirty="0" smtClean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www.dementia.org.au/files/NATIONAL/documents/The-economic-cost-of-dementia-in-Australia-2016-to-2056.pdf</a:t>
            </a:r>
            <a:endParaRPr lang="en-GB" sz="2200" u="sng" dirty="0" smtClean="0">
              <a:solidFill>
                <a:srgbClr val="0563C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1"/>
            <a:r>
              <a:rPr lang="en-GB" sz="2200" u="sng" dirty="0" smtClean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www.neurodegenerationresearch.eu/wp-content/uploads/2018/07/JPND-Mapping-Exercise-Report-28Final2912072018.pdf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u="sng" dirty="0" smtClean="0">
              <a:solidFill>
                <a:srgbClr val="0563C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802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07" y="4188699"/>
            <a:ext cx="4151586" cy="2669301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56896"/>
            <a:ext cx="9893350" cy="5911813"/>
          </a:xfrm>
        </p:spPr>
        <p:txBody>
          <a:bodyPr>
            <a:normAutofit/>
          </a:bodyPr>
          <a:lstStyle/>
          <a:p>
            <a:r>
              <a:rPr lang="en-US" dirty="0" smtClean="0"/>
              <a:t>Need to use such evidence to inform approaches now and research for the future</a:t>
            </a:r>
          </a:p>
          <a:p>
            <a:r>
              <a:rPr lang="en-US" dirty="0" smtClean="0"/>
              <a:t>Clear evidence that dementia is changing in some global areas</a:t>
            </a:r>
          </a:p>
          <a:p>
            <a:r>
              <a:rPr lang="en-US" dirty="0" smtClean="0"/>
              <a:t>Likely that changes in </a:t>
            </a:r>
            <a:r>
              <a:rPr lang="en-US" dirty="0" err="1" smtClean="0"/>
              <a:t>lifecourse</a:t>
            </a:r>
            <a:r>
              <a:rPr lang="en-US" dirty="0" smtClean="0"/>
              <a:t> risk have influenced these changes</a:t>
            </a:r>
          </a:p>
          <a:p>
            <a:r>
              <a:rPr lang="en-US" dirty="0" smtClean="0"/>
              <a:t>Primary prevention at population level also addresses inequalities</a:t>
            </a:r>
            <a:endParaRPr lang="en-US" dirty="0"/>
          </a:p>
          <a:p>
            <a:r>
              <a:rPr lang="en-US" dirty="0" smtClean="0"/>
              <a:t>Secondary and tertiary prevention research investors must examine whether they are gearing for contemporary and future populations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800" y="18085"/>
            <a:ext cx="8432800" cy="439116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Where now?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8206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8229600" cy="1143000"/>
          </a:xfrm>
        </p:spPr>
        <p:txBody>
          <a:bodyPr/>
          <a:lstStyle/>
          <a:p>
            <a:pPr algn="l"/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4889" y="1507116"/>
            <a:ext cx="2962672" cy="2558925"/>
          </a:xfrm>
        </p:spPr>
        <p:txBody>
          <a:bodyPr>
            <a:noAutofit/>
          </a:bodyPr>
          <a:lstStyle/>
          <a:p>
            <a:pPr marL="0" indent="0">
              <a:spcBef>
                <a:spcPts val="384"/>
              </a:spcBef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Imperial College London</a:t>
            </a:r>
          </a:p>
          <a:p>
            <a:pPr>
              <a:spcBef>
                <a:spcPts val="384"/>
              </a:spcBef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Alison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Ower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384"/>
              </a:spcBef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Mei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Mei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 Wong</a:t>
            </a:r>
          </a:p>
          <a:p>
            <a:pPr>
              <a:spcBef>
                <a:spcPts val="384"/>
              </a:spcBef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Stephanie Evans</a:t>
            </a:r>
          </a:p>
          <a:p>
            <a:pPr>
              <a:spcBef>
                <a:spcPts val="384"/>
              </a:spcBef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Sir Roy Anderson</a:t>
            </a:r>
          </a:p>
          <a:p>
            <a:pPr>
              <a:spcBef>
                <a:spcPts val="384"/>
              </a:spcBef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Chris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Hadjichrysanthou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384"/>
              </a:spcBef>
            </a:pP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981200" y="1449487"/>
            <a:ext cx="8382000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8448816" y="4697471"/>
            <a:ext cx="2074557" cy="1675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Janssen Prevention Center </a:t>
            </a:r>
          </a:p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Gerrit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 Jan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Weverling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Frank de Wolf</a:t>
            </a:r>
          </a:p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692523" y="3434458"/>
            <a:ext cx="2500717" cy="1974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3-Cities Study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Carole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Dufouil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Catherine Helmer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Stephanie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Debette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Christophe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Tzourio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25257" y="1507117"/>
            <a:ext cx="2962672" cy="2558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Framingham Study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Alexa Beiser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Matthew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Pase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Sudha Seshadri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Claudia Satizabal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Kendra Davis-Plourde</a:t>
            </a:r>
          </a:p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993571" y="4801623"/>
            <a:ext cx="2962672" cy="1877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Gothenburg Study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Erik Joas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Silke Kern</a:t>
            </a:r>
          </a:p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Valter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Sundh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Ingmar Skoog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Anna Zettergren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688656" y="1538966"/>
            <a:ext cx="2962672" cy="2580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Rotterdam Study</a:t>
            </a:r>
          </a:p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Daniel Bos</a:t>
            </a:r>
          </a:p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Arfan Ikram</a:t>
            </a:r>
          </a:p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Kamran Ikram</a:t>
            </a:r>
          </a:p>
          <a:p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Frank Wolters</a:t>
            </a:r>
          </a:p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Sirwan Darweesh</a:t>
            </a:r>
          </a:p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688710" y="5078651"/>
            <a:ext cx="2962672" cy="1489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AGES study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Lenore Launer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Osorio Meirelles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Vilmundur Guðnason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925257" y="3425234"/>
            <a:ext cx="2962672" cy="1272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ARIC study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Eric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Boerwinkle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Thomas Mosley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Myriam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Fornage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8960082" y="1532200"/>
            <a:ext cx="2042815" cy="1974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CHS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Josh Bis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Lew Kuller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Bruce Psaty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Oscar Lopez</a:t>
            </a:r>
          </a:p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653264" y="3434459"/>
            <a:ext cx="2962672" cy="1406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CFAS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Carol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Brayne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Bloss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 Stephan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Fiona Matthews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01240" y="4840758"/>
            <a:ext cx="241666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PAQUID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Leslie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Grasset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Jean-Francois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Dartigues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41342" y="-33669"/>
            <a:ext cx="3126658" cy="14831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Alzheimer Cohorts Consortium 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152142" y="3499232"/>
            <a:ext cx="2962672" cy="1221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Harvard Chan School</a:t>
            </a:r>
          </a:p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Jaap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Goudsmit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Albert Hofman</a:t>
            </a:r>
          </a:p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Reem Waziry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409571" y="6207143"/>
            <a:ext cx="4353717" cy="573253"/>
            <a:chOff x="250033" y="360037"/>
            <a:chExt cx="4353717" cy="573253"/>
          </a:xfrm>
        </p:grpSpPr>
        <p:sp>
          <p:nvSpPr>
            <p:cNvPr id="20" name="Rectangle 19"/>
            <p:cNvSpPr/>
            <p:nvPr/>
          </p:nvSpPr>
          <p:spPr bwMode="auto">
            <a:xfrm>
              <a:off x="250033" y="438150"/>
              <a:ext cx="4353717" cy="4572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4200" dirty="0">
                <a:solidFill>
                  <a:srgbClr val="000000"/>
                </a:solidFill>
                <a:latin typeface="Gill Sans" pitchFamily="-1" charset="0"/>
                <a:ea typeface="ヒラギノ角ゴ ProN W3" pitchFamily="-1" charset="-128"/>
                <a:cs typeface="ヒラギノ角ゴ ProN W3" pitchFamily="-1" charset="-128"/>
                <a:sym typeface="Gill Sans" pitchFamily="-1" charset="0"/>
              </a:endParaRPr>
            </a:p>
          </p:txBody>
        </p:sp>
        <p:pic>
          <p:nvPicPr>
            <p:cNvPr id="21" name="Picture 20" descr="HarvardChan_logo_hrz_RGB_Lar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0516" y="360037"/>
              <a:ext cx="3463133" cy="573253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-4753" y="6500905"/>
            <a:ext cx="5895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Funded by unrestricted </a:t>
            </a:r>
            <a:r>
              <a:rPr lang="en-US" dirty="0"/>
              <a:t>grant from Janssen Prevention Center</a:t>
            </a:r>
          </a:p>
        </p:txBody>
      </p:sp>
    </p:spTree>
    <p:extLst>
      <p:ext uri="{BB962C8B-B14F-4D97-AF65-F5344CB8AC3E}">
        <p14:creationId xmlns:p14="http://schemas.microsoft.com/office/powerpoint/2010/main" val="145880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9" y="81180"/>
            <a:ext cx="2016125" cy="95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1388170"/>
            <a:ext cx="24479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4" y="1585913"/>
            <a:ext cx="24542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6" y="1388170"/>
            <a:ext cx="2536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1" y="2636838"/>
            <a:ext cx="2232025" cy="67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085" name="Picture 13" descr="University_Sheffield-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4" y="3843338"/>
            <a:ext cx="20161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Liverpool-LVP_UNI_LOGO_Panto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6" y="2582864"/>
            <a:ext cx="3152775" cy="72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Exete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3975102"/>
            <a:ext cx="2247900" cy="93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 descr="LSE-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2" y="3700464"/>
            <a:ext cx="2451100" cy="87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05" name="Picture 3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3" y="1"/>
            <a:ext cx="233362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1" y="81180"/>
            <a:ext cx="3206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CFAS Institutions and collaborations (lead collaborators)</a:t>
            </a:r>
          </a:p>
          <a:p>
            <a:endParaRPr lang="en-US" sz="2800" dirty="0"/>
          </a:p>
        </p:txBody>
      </p:sp>
      <p:pic>
        <p:nvPicPr>
          <p:cNvPr id="3" name="Picture 2" descr="UEA_NEW_BRAND_Magenta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853" y="5365472"/>
            <a:ext cx="1429560" cy="853468"/>
          </a:xfrm>
          <a:prstGeom prst="rect">
            <a:avLst/>
          </a:prstGeom>
        </p:spPr>
      </p:pic>
      <p:pic>
        <p:nvPicPr>
          <p:cNvPr id="4" name="Picture 3" descr="Swansea_University_logo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476" y="5117044"/>
            <a:ext cx="2073275" cy="1309437"/>
          </a:xfrm>
          <a:prstGeom prst="rect">
            <a:avLst/>
          </a:prstGeom>
        </p:spPr>
      </p:pic>
      <p:pic>
        <p:nvPicPr>
          <p:cNvPr id="5" name="Picture 4" descr="bangor-university-logo.jpg.600x400_q85_box-0,8,285,198_crop_detail_upscale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5117043"/>
            <a:ext cx="2336800" cy="155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1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2596</Words>
  <Application>Microsoft Office PowerPoint</Application>
  <PresentationFormat>Widescreen</PresentationFormat>
  <Paragraphs>688</Paragraphs>
  <Slides>45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64" baseType="lpstr">
      <vt:lpstr>ＭＳ Ｐゴシック</vt:lpstr>
      <vt:lpstr>宋体</vt:lpstr>
      <vt:lpstr>Arial</vt:lpstr>
      <vt:lpstr>Book Antiqua</vt:lpstr>
      <vt:lpstr>Calibri</vt:lpstr>
      <vt:lpstr>Calibri Light</vt:lpstr>
      <vt:lpstr>等线</vt:lpstr>
      <vt:lpstr>Georgia</vt:lpstr>
      <vt:lpstr>Gill Sans</vt:lpstr>
      <vt:lpstr>Helvetica</vt:lpstr>
      <vt:lpstr>msgothic</vt:lpstr>
      <vt:lpstr>Times</vt:lpstr>
      <vt:lpstr>Times New Roman</vt:lpstr>
      <vt:lpstr>Wingdings</vt:lpstr>
      <vt:lpstr>ヒラギノ角ゴ ProN W3</vt:lpstr>
      <vt:lpstr>Office Theme</vt:lpstr>
      <vt:lpstr>Bitmap Image</vt:lpstr>
      <vt:lpstr>Photo Editor Photo</vt:lpstr>
      <vt:lpstr>Chart</vt:lpstr>
      <vt:lpstr>PowerPoint Presentation</vt:lpstr>
      <vt:lpstr>Framework (Public Health)</vt:lpstr>
      <vt:lpstr>The role of population studies to provide evidence</vt:lpstr>
      <vt:lpstr>The Prevalence of Dementia in Europe: a collaborative study of 1980-l990 findings. Int J of Epidemiol 1991, 20(3), 736-48. </vt:lpstr>
      <vt:lpstr>Prevalence of dementia in Europe by study, men and women combined.</vt:lpstr>
      <vt:lpstr>PowerPoint Presentation</vt:lpstr>
      <vt:lpstr>Dementia in the context of ageing populations – US as example </vt:lpstr>
      <vt:lpstr>PowerPoint Presentation</vt:lpstr>
      <vt:lpstr>Pictures</vt:lpstr>
      <vt:lpstr>PowerPoint Presentation</vt:lpstr>
      <vt:lpstr>PowerPoint Presentation</vt:lpstr>
      <vt:lpstr>PowerPoint Presentation</vt:lpstr>
      <vt:lpstr>One national study:  The UK’s Cognitive Function and Ageing Studies</vt:lpstr>
      <vt:lpstr>Brief design of original CFAS (MRC/DH funded)</vt:lpstr>
      <vt:lpstr> </vt:lpstr>
      <vt:lpstr>Epidemiological Neuropathology Attributable risks for dementia at death (CFAS)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Synthesis of risk data- modelling prevention potential</vt:lpstr>
      <vt:lpstr>PowerPoint Presentation</vt:lpstr>
      <vt:lpstr>Evidence of change: CFAS II</vt:lpstr>
      <vt:lpstr>PowerPoint Presentation</vt:lpstr>
      <vt:lpstr>Alzheimer Cohorts Consortium</vt:lpstr>
      <vt:lpstr>Characteristics of Cohorts in the Alzheimer Cohorts Consortium</vt:lpstr>
      <vt:lpstr>Per decade trend - All-cause dementia</vt:lpstr>
      <vt:lpstr>PowerPoint Presentation</vt:lpstr>
      <vt:lpstr>PowerPoint Presentation</vt:lpstr>
      <vt:lpstr>The push for ‘early’ diagnosis – what does it mean in context? </vt:lpstr>
      <vt:lpstr>CFAS II Dementia Diagnosis Study  (CADDY, Savva et al, UEA)</vt:lpstr>
      <vt:lpstr>What % of respondents in CFAS II with a study diagnosis of dementia had a related diagnosis/concern in their medical records 2010, 2012)</vt:lpstr>
      <vt:lpstr>Age related to formal diagnosis  </vt:lpstr>
      <vt:lpstr>What changed after diagnosis?</vt:lpstr>
      <vt:lpstr>From observation to action</vt:lpstr>
      <vt:lpstr>Healthy Ageing Through Internet Counselling in the Elderly</vt:lpstr>
      <vt:lpstr>Interactive internet intervention, volunteer studies and now embedded in cohorts</vt:lpstr>
      <vt:lpstr>Research investment and a Research roadmap to deliver change for people affected by dementia by 2025   </vt:lpstr>
      <vt:lpstr>Dementia and research investment in Australia</vt:lpstr>
      <vt:lpstr>Where now?</vt:lpstr>
      <vt:lpstr>PowerPoint Presentation</vt:lpstr>
      <vt:lpstr>PowerPoint Presentation</vt:lpstr>
    </vt:vector>
  </TitlesOfParts>
  <Company>Clinical School Computing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Brayne</dc:creator>
  <cp:lastModifiedBy>Sandra Jeavons</cp:lastModifiedBy>
  <cp:revision>31</cp:revision>
  <cp:lastPrinted>2019-06-04T07:26:20Z</cp:lastPrinted>
  <dcterms:created xsi:type="dcterms:W3CDTF">2019-06-02T12:50:57Z</dcterms:created>
  <dcterms:modified xsi:type="dcterms:W3CDTF">2019-06-17T06:45:51Z</dcterms:modified>
</cp:coreProperties>
</file>